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55.jpg" ContentType="image/jpeg"/>
  <Override PartName="/ppt/media/image57.jpg" ContentType="image/jpeg"/>
  <Override PartName="/ppt/media/image60.jpg" ContentType="image/jpeg"/>
  <Override PartName="/ppt/media/image62.jpg" ContentType="image/jpeg"/>
  <Override PartName="/ppt/media/image86.jpg" ContentType="image/jpeg"/>
  <Override PartName="/ppt/media/image8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6" r:id="rId79"/>
    <p:sldId id="328" r:id="rId80"/>
    <p:sldId id="358" r:id="rId81"/>
    <p:sldId id="359" r:id="rId82"/>
    <p:sldId id="360" r:id="rId83"/>
    <p:sldId id="361" r:id="rId84"/>
    <p:sldId id="362" r:id="rId85"/>
    <p:sldId id="363" r:id="rId86"/>
    <p:sldId id="374" r:id="rId87"/>
    <p:sldId id="364" r:id="rId88"/>
    <p:sldId id="365" r:id="rId89"/>
    <p:sldId id="366" r:id="rId90"/>
    <p:sldId id="367" r:id="rId91"/>
    <p:sldId id="368" r:id="rId92"/>
    <p:sldId id="372" r:id="rId93"/>
    <p:sldId id="371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7"/>
    <p:restoredTop sz="96327"/>
  </p:normalViewPr>
  <p:slideViewPr>
    <p:cSldViewPr snapToGrid="0">
      <p:cViewPr varScale="1">
        <p:scale>
          <a:sx n="93" d="100"/>
          <a:sy n="93" d="100"/>
        </p:scale>
        <p:origin x="248" y="1136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2036774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74" y="2036775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0546" y="4963572"/>
            <a:ext cx="477202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latin typeface="Arial"/>
                <a:cs typeface="Arial"/>
              </a:rPr>
              <a:t>«Почему»,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«как»,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«зачем»?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«Сколько»?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3776" y="387535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60" dirty="0">
                <a:latin typeface="Arial"/>
                <a:cs typeface="Arial"/>
              </a:rPr>
              <a:t>(CustDev,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JTBD)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534" y="3875359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105" dirty="0">
                <a:latin typeface="Arial"/>
                <a:cs typeface="Arial"/>
              </a:rPr>
              <a:t>(анкетирование,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опросы)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371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sz="4000" spc="300" dirty="0"/>
              <a:t>Алгоритм</a:t>
            </a:r>
            <a:r>
              <a:rPr lang="ru-RU" sz="4000" spc="60" dirty="0"/>
              <a:t> </a:t>
            </a:r>
            <a:r>
              <a:rPr lang="ru-RU" sz="4000" spc="325" dirty="0"/>
              <a:t>продуктовых исследований</a:t>
            </a:r>
            <a:r>
              <a:rPr lang="ru-RU" sz="4000" spc="210" dirty="0"/>
              <a:t>: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0879" y="370430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60" dirty="0">
                <a:latin typeface="Arial"/>
                <a:cs typeface="Arial"/>
              </a:rPr>
              <a:t>(CustDev,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30" dirty="0">
                <a:latin typeface="Arial"/>
                <a:cs typeface="Arial"/>
              </a:rPr>
              <a:t>JTBD)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7492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1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6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1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8095" y="2650085"/>
            <a:ext cx="17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0425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100" y="565049"/>
                </a:lnTo>
                <a:lnTo>
                  <a:pt x="1128026" y="613804"/>
                </a:lnTo>
                <a:lnTo>
                  <a:pt x="1121917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0381" y="2650091"/>
            <a:ext cx="250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6536" y="3704306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105" dirty="0">
                <a:latin typeface="Arial"/>
                <a:cs typeface="Arial"/>
              </a:rPr>
              <a:t>(анкетирование,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опросы)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Arial"/>
                <a:cs typeface="Arial"/>
              </a:rPr>
              <a:t>Анализируем полученные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данные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7EF943-0790-84F4-F22F-64D54D319D6F}"/>
              </a:ext>
            </a:extLst>
          </p:cNvPr>
          <p:cNvSpPr/>
          <p:nvPr/>
        </p:nvSpPr>
        <p:spPr>
          <a:xfrm>
            <a:off x="10327149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CDDAAFF-5A92-7A9D-F200-DE7DA32AEBD1}"/>
              </a:ext>
            </a:extLst>
          </p:cNvPr>
          <p:cNvSpPr txBox="1"/>
          <p:nvPr/>
        </p:nvSpPr>
        <p:spPr>
          <a:xfrm>
            <a:off x="10766723" y="2650087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b="1" spc="10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811265" y="3704305"/>
            <a:ext cx="21377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1800" b="1" spc="105" dirty="0">
                <a:latin typeface="Arial"/>
                <a:cs typeface="Arial"/>
              </a:rPr>
              <a:t>Составляем</a:t>
            </a:r>
            <a:br>
              <a:rPr lang="en-US" sz="1800" b="1" spc="105" dirty="0">
                <a:latin typeface="Arial"/>
                <a:cs typeface="Arial"/>
              </a:rPr>
            </a:br>
            <a:r>
              <a:rPr lang="en-US" b="1" spc="105" dirty="0">
                <a:latin typeface="Arial"/>
                <a:cs typeface="Arial"/>
              </a:rPr>
              <a:t>C</a:t>
            </a:r>
            <a:r>
              <a:rPr lang="en-US" sz="1800" b="1" spc="105" dirty="0">
                <a:latin typeface="Arial"/>
                <a:cs typeface="Arial"/>
              </a:rPr>
              <a:t>JM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B8647B-8E25-1D46-7C94-FD27E5FC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0"/>
            <a:ext cx="10515600" cy="2852737"/>
          </a:xfrm>
        </p:spPr>
        <p:txBody>
          <a:bodyPr>
            <a:normAutofit/>
          </a:bodyPr>
          <a:lstStyle/>
          <a:p>
            <a:r>
              <a:rPr lang="ru-RU" sz="5400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835795-5019-DDF2-343F-45C5DC07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75257"/>
            <a:ext cx="10515600" cy="1365540"/>
          </a:xfrm>
        </p:spPr>
        <p:txBody>
          <a:bodyPr/>
          <a:lstStyle/>
          <a:p>
            <a:r>
              <a:rPr lang="en" sz="2400" spc="235" dirty="0">
                <a:latin typeface="Arial"/>
                <a:cs typeface="Arial"/>
              </a:rPr>
              <a:t>Customer</a:t>
            </a:r>
            <a:r>
              <a:rPr lang="en" sz="2400" spc="-55" dirty="0">
                <a:latin typeface="Arial"/>
                <a:cs typeface="Arial"/>
              </a:rPr>
              <a:t> </a:t>
            </a:r>
            <a:r>
              <a:rPr lang="en" sz="2400" spc="270" dirty="0">
                <a:latin typeface="Arial"/>
                <a:cs typeface="Arial"/>
              </a:rPr>
              <a:t>development</a:t>
            </a:r>
            <a:endParaRPr lang="en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0034EC"/>
                </a:solidFill>
                <a:latin typeface="Arial"/>
                <a:cs typeface="Arial"/>
              </a:rPr>
              <a:t>Проблемные</a:t>
            </a:r>
            <a:r>
              <a:rPr sz="20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4875" y="1878231"/>
            <a:ext cx="33769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5" dirty="0">
                <a:solidFill>
                  <a:srgbClr val="0034EC"/>
                </a:solidFill>
                <a:latin typeface="Arial"/>
                <a:cs typeface="Arial"/>
              </a:rPr>
              <a:t>Решенческие</a:t>
            </a:r>
            <a:r>
              <a:rPr sz="20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1977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</a:t>
            </a:r>
            <a:r>
              <a:rPr lang="ru-RU" dirty="0">
                <a:latin typeface="Arial"/>
                <a:cs typeface="Arial"/>
              </a:rPr>
              <a:t>: выяснить у клиентов, что у них болит.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Arial"/>
                <a:cs typeface="Arial"/>
              </a:rPr>
              <a:t>Выявить сегменты целевой аудитории, у которых есть повторяющиеся паттерны, в которых возникает проблема.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4875" y="3024338"/>
            <a:ext cx="363156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Задача: </a:t>
            </a:r>
            <a:r>
              <a:rPr lang="ru-RU" dirty="0">
                <a:latin typeface="Arial"/>
                <a:cs typeface="Arial"/>
              </a:rPr>
              <a:t>протестировать решение (или прототип продукта) на реальных потребителях и дополнить видение проблем,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28850"/>
              </p:ext>
            </p:extLst>
          </p:nvPr>
        </p:nvGraphicFramePr>
        <p:xfrm>
          <a:off x="727085" y="2432682"/>
          <a:ext cx="9852660" cy="379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80" dirty="0">
                          <a:latin typeface="Arial"/>
                          <a:cs typeface="Arial"/>
                        </a:rPr>
                        <a:t>Количество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5" dirty="0">
                          <a:latin typeface="Arial"/>
                          <a:cs typeface="Arial"/>
                        </a:rPr>
                        <a:t>человек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100" dirty="0">
                          <a:latin typeface="Arial"/>
                          <a:cs typeface="Arial"/>
                        </a:rPr>
                        <a:t>8-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Запись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Ведущий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0233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Фокус-группы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4C961B6-AE60-2512-14C3-CC7CC1AB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981"/>
            <a:ext cx="10515600" cy="9949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Метод исследования, при котором специально подготовленный человек по заранее подготовленном сценарию ведёт беседу </a:t>
            </a:r>
            <a:r>
              <a:rPr lang="ru-RU" dirty="0" err="1"/>
              <a:t>одновремено</a:t>
            </a:r>
            <a:r>
              <a:rPr lang="ru-RU" dirty="0"/>
              <a:t> с 8-12 приглашёнными для этого людьми из интересующей исследователя категории населения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5" dirty="0"/>
              <a:t>Фокус-группы:</a:t>
            </a:r>
            <a:br>
              <a:rPr lang="ru-RU" spc="265" dirty="0"/>
            </a:br>
            <a:r>
              <a:rPr lang="ru-RU" spc="265" dirty="0"/>
              <a:t>Зачем</a:t>
            </a:r>
            <a:r>
              <a:rPr lang="ru-RU" spc="70" dirty="0"/>
              <a:t> </a:t>
            </a:r>
            <a:r>
              <a:rPr lang="ru-RU" spc="254" dirty="0"/>
              <a:t>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2" y="2585709"/>
            <a:ext cx="343890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607712"/>
            <a:ext cx="4289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5" y="3552993"/>
            <a:ext cx="3601102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531528"/>
            <a:ext cx="298386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641714"/>
            <a:ext cx="326623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выявление “инсайтов”, скрытых мотивов/проблем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32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358828" y="0"/>
            <a:ext cx="3833172" cy="4312508"/>
            <a:chOff x="1382624" y="219924"/>
            <a:chExt cx="5993027" cy="6562845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/>
            <a:srcRect l="6082" r="6531"/>
            <a:stretch/>
          </p:blipFill>
          <p:spPr>
            <a:xfrm>
              <a:off x="1382624" y="219924"/>
              <a:ext cx="5993027" cy="6562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1480" y="1065884"/>
              <a:ext cx="3418840" cy="1687195"/>
            </a:xfrm>
            <a:custGeom>
              <a:avLst/>
              <a:gdLst/>
              <a:ahLst/>
              <a:cxnLst/>
              <a:rect l="l" t="t" r="r" b="b"/>
              <a:pathLst>
                <a:path w="3418840" h="1687195">
                  <a:moveTo>
                    <a:pt x="1709419" y="1686635"/>
                  </a:moveTo>
                  <a:lnTo>
                    <a:pt x="1646752" y="1686079"/>
                  </a:lnTo>
                  <a:lnTo>
                    <a:pt x="1584652" y="1684423"/>
                  </a:lnTo>
                  <a:lnTo>
                    <a:pt x="1523159" y="1681687"/>
                  </a:lnTo>
                  <a:lnTo>
                    <a:pt x="1462312" y="1677889"/>
                  </a:lnTo>
                  <a:lnTo>
                    <a:pt x="1402149" y="1673048"/>
                  </a:lnTo>
                  <a:lnTo>
                    <a:pt x="1342709" y="1667184"/>
                  </a:lnTo>
                  <a:lnTo>
                    <a:pt x="1284030" y="1660316"/>
                  </a:lnTo>
                  <a:lnTo>
                    <a:pt x="1226151" y="1652462"/>
                  </a:lnTo>
                  <a:lnTo>
                    <a:pt x="1169111" y="1643642"/>
                  </a:lnTo>
                  <a:lnTo>
                    <a:pt x="1112948" y="1633875"/>
                  </a:lnTo>
                  <a:lnTo>
                    <a:pt x="1057700" y="1623180"/>
                  </a:lnTo>
                  <a:lnTo>
                    <a:pt x="1003408" y="1611575"/>
                  </a:lnTo>
                  <a:lnTo>
                    <a:pt x="950108" y="1599081"/>
                  </a:lnTo>
                  <a:lnTo>
                    <a:pt x="897840" y="1585715"/>
                  </a:lnTo>
                  <a:lnTo>
                    <a:pt x="846643" y="1571498"/>
                  </a:lnTo>
                  <a:lnTo>
                    <a:pt x="796554" y="1556447"/>
                  </a:lnTo>
                  <a:lnTo>
                    <a:pt x="747613" y="1540583"/>
                  </a:lnTo>
                  <a:lnTo>
                    <a:pt x="699858" y="1523924"/>
                  </a:lnTo>
                  <a:lnTo>
                    <a:pt x="653329" y="1506489"/>
                  </a:lnTo>
                  <a:lnTo>
                    <a:pt x="608062" y="1488298"/>
                  </a:lnTo>
                  <a:lnTo>
                    <a:pt x="564098" y="1469368"/>
                  </a:lnTo>
                  <a:lnTo>
                    <a:pt x="521474" y="1449721"/>
                  </a:lnTo>
                  <a:lnTo>
                    <a:pt x="480230" y="1429373"/>
                  </a:lnTo>
                  <a:lnTo>
                    <a:pt x="440404" y="1408346"/>
                  </a:lnTo>
                  <a:lnTo>
                    <a:pt x="402034" y="1386657"/>
                  </a:lnTo>
                  <a:lnTo>
                    <a:pt x="365159" y="1364325"/>
                  </a:lnTo>
                  <a:lnTo>
                    <a:pt x="329818" y="1341370"/>
                  </a:lnTo>
                  <a:lnTo>
                    <a:pt x="296050" y="1317811"/>
                  </a:lnTo>
                  <a:lnTo>
                    <a:pt x="263893" y="1293667"/>
                  </a:lnTo>
                  <a:lnTo>
                    <a:pt x="233386" y="1268956"/>
                  </a:lnTo>
                  <a:lnTo>
                    <a:pt x="204566" y="1243699"/>
                  </a:lnTo>
                  <a:lnTo>
                    <a:pt x="152147" y="1191618"/>
                  </a:lnTo>
                  <a:lnTo>
                    <a:pt x="106945" y="1137578"/>
                  </a:lnTo>
                  <a:lnTo>
                    <a:pt x="69269" y="1081731"/>
                  </a:lnTo>
                  <a:lnTo>
                    <a:pt x="39427" y="1024229"/>
                  </a:lnTo>
                  <a:lnTo>
                    <a:pt x="17729" y="965224"/>
                  </a:lnTo>
                  <a:lnTo>
                    <a:pt x="4483" y="904870"/>
                  </a:lnTo>
                  <a:lnTo>
                    <a:pt x="0" y="843317"/>
                  </a:lnTo>
                  <a:lnTo>
                    <a:pt x="1127" y="812401"/>
                  </a:lnTo>
                  <a:lnTo>
                    <a:pt x="10030" y="751429"/>
                  </a:lnTo>
                  <a:lnTo>
                    <a:pt x="27541" y="691730"/>
                  </a:lnTo>
                  <a:lnTo>
                    <a:pt x="53349" y="633458"/>
                  </a:lnTo>
                  <a:lnTo>
                    <a:pt x="87147" y="576764"/>
                  </a:lnTo>
                  <a:lnTo>
                    <a:pt x="128625" y="521801"/>
                  </a:lnTo>
                  <a:lnTo>
                    <a:pt x="177474" y="468722"/>
                  </a:lnTo>
                  <a:lnTo>
                    <a:pt x="233386" y="417679"/>
                  </a:lnTo>
                  <a:lnTo>
                    <a:pt x="263893" y="392968"/>
                  </a:lnTo>
                  <a:lnTo>
                    <a:pt x="296050" y="368824"/>
                  </a:lnTo>
                  <a:lnTo>
                    <a:pt x="329818" y="345265"/>
                  </a:lnTo>
                  <a:lnTo>
                    <a:pt x="365159" y="322310"/>
                  </a:lnTo>
                  <a:lnTo>
                    <a:pt x="402034" y="299978"/>
                  </a:lnTo>
                  <a:lnTo>
                    <a:pt x="440404" y="278289"/>
                  </a:lnTo>
                  <a:lnTo>
                    <a:pt x="480230" y="257261"/>
                  </a:lnTo>
                  <a:lnTo>
                    <a:pt x="521474" y="236914"/>
                  </a:lnTo>
                  <a:lnTo>
                    <a:pt x="564098" y="217266"/>
                  </a:lnTo>
                  <a:lnTo>
                    <a:pt x="608062" y="198337"/>
                  </a:lnTo>
                  <a:lnTo>
                    <a:pt x="653329" y="180146"/>
                  </a:lnTo>
                  <a:lnTo>
                    <a:pt x="699858" y="162711"/>
                  </a:lnTo>
                  <a:lnTo>
                    <a:pt x="747613" y="146052"/>
                  </a:lnTo>
                  <a:lnTo>
                    <a:pt x="796554" y="130188"/>
                  </a:lnTo>
                  <a:lnTo>
                    <a:pt x="846643" y="115137"/>
                  </a:lnTo>
                  <a:lnTo>
                    <a:pt x="897840" y="100920"/>
                  </a:lnTo>
                  <a:lnTo>
                    <a:pt x="950108" y="87554"/>
                  </a:lnTo>
                  <a:lnTo>
                    <a:pt x="1003408" y="75059"/>
                  </a:lnTo>
                  <a:lnTo>
                    <a:pt x="1057700" y="63455"/>
                  </a:lnTo>
                  <a:lnTo>
                    <a:pt x="1112948" y="52760"/>
                  </a:lnTo>
                  <a:lnTo>
                    <a:pt x="1169111" y="42992"/>
                  </a:lnTo>
                  <a:lnTo>
                    <a:pt x="1226151" y="34172"/>
                  </a:lnTo>
                  <a:lnTo>
                    <a:pt x="1284030" y="26319"/>
                  </a:lnTo>
                  <a:lnTo>
                    <a:pt x="1342709" y="19450"/>
                  </a:lnTo>
                  <a:lnTo>
                    <a:pt x="1402149" y="13586"/>
                  </a:lnTo>
                  <a:lnTo>
                    <a:pt x="1462312" y="8746"/>
                  </a:lnTo>
                  <a:lnTo>
                    <a:pt x="1523159" y="4948"/>
                  </a:lnTo>
                  <a:lnTo>
                    <a:pt x="1584652" y="2212"/>
                  </a:lnTo>
                  <a:lnTo>
                    <a:pt x="1646752" y="556"/>
                  </a:lnTo>
                  <a:lnTo>
                    <a:pt x="1709419" y="0"/>
                  </a:lnTo>
                  <a:lnTo>
                    <a:pt x="1772087" y="556"/>
                  </a:lnTo>
                  <a:lnTo>
                    <a:pt x="1834187" y="2212"/>
                  </a:lnTo>
                  <a:lnTo>
                    <a:pt x="1895680" y="4948"/>
                  </a:lnTo>
                  <a:lnTo>
                    <a:pt x="1956527" y="8746"/>
                  </a:lnTo>
                  <a:lnTo>
                    <a:pt x="2016690" y="13586"/>
                  </a:lnTo>
                  <a:lnTo>
                    <a:pt x="2076130" y="19450"/>
                  </a:lnTo>
                  <a:lnTo>
                    <a:pt x="2134809" y="26319"/>
                  </a:lnTo>
                  <a:lnTo>
                    <a:pt x="2192688" y="34172"/>
                  </a:lnTo>
                  <a:lnTo>
                    <a:pt x="2249729" y="42992"/>
                  </a:lnTo>
                  <a:lnTo>
                    <a:pt x="2305892" y="52760"/>
                  </a:lnTo>
                  <a:lnTo>
                    <a:pt x="2361139" y="63455"/>
                  </a:lnTo>
                  <a:lnTo>
                    <a:pt x="2415432" y="75059"/>
                  </a:lnTo>
                  <a:lnTo>
                    <a:pt x="2468731" y="87554"/>
                  </a:lnTo>
                  <a:lnTo>
                    <a:pt x="2520999" y="100920"/>
                  </a:lnTo>
                  <a:lnTo>
                    <a:pt x="2572197" y="115137"/>
                  </a:lnTo>
                  <a:lnTo>
                    <a:pt x="2622285" y="130188"/>
                  </a:lnTo>
                  <a:lnTo>
                    <a:pt x="2671226" y="146052"/>
                  </a:lnTo>
                  <a:lnTo>
                    <a:pt x="2718981" y="162711"/>
                  </a:lnTo>
                  <a:lnTo>
                    <a:pt x="2765511" y="180146"/>
                  </a:lnTo>
                  <a:lnTo>
                    <a:pt x="2810777" y="198337"/>
                  </a:lnTo>
                  <a:lnTo>
                    <a:pt x="2854742" y="217266"/>
                  </a:lnTo>
                  <a:lnTo>
                    <a:pt x="2897365" y="236914"/>
                  </a:lnTo>
                  <a:lnTo>
                    <a:pt x="2938609" y="257261"/>
                  </a:lnTo>
                  <a:lnTo>
                    <a:pt x="2978436" y="278289"/>
                  </a:lnTo>
                  <a:lnTo>
                    <a:pt x="3016806" y="299978"/>
                  </a:lnTo>
                  <a:lnTo>
                    <a:pt x="3053680" y="322310"/>
                  </a:lnTo>
                  <a:lnTo>
                    <a:pt x="3089021" y="345265"/>
                  </a:lnTo>
                  <a:lnTo>
                    <a:pt x="3122789" y="368824"/>
                  </a:lnTo>
                  <a:lnTo>
                    <a:pt x="3154946" y="392968"/>
                  </a:lnTo>
                  <a:lnTo>
                    <a:pt x="3185454" y="417679"/>
                  </a:lnTo>
                  <a:lnTo>
                    <a:pt x="3214273" y="442936"/>
                  </a:lnTo>
                  <a:lnTo>
                    <a:pt x="3266692" y="495017"/>
                  </a:lnTo>
                  <a:lnTo>
                    <a:pt x="3311894" y="549056"/>
                  </a:lnTo>
                  <a:lnTo>
                    <a:pt x="3349571" y="604904"/>
                  </a:lnTo>
                  <a:lnTo>
                    <a:pt x="3379412" y="662406"/>
                  </a:lnTo>
                  <a:lnTo>
                    <a:pt x="3401110" y="721411"/>
                  </a:lnTo>
                  <a:lnTo>
                    <a:pt x="3414356" y="781765"/>
                  </a:lnTo>
                  <a:lnTo>
                    <a:pt x="3418840" y="843317"/>
                  </a:lnTo>
                  <a:lnTo>
                    <a:pt x="3417712" y="874234"/>
                  </a:lnTo>
                  <a:lnTo>
                    <a:pt x="3408809" y="935206"/>
                  </a:lnTo>
                  <a:lnTo>
                    <a:pt x="3391299" y="994905"/>
                  </a:lnTo>
                  <a:lnTo>
                    <a:pt x="3365490" y="1053177"/>
                  </a:lnTo>
                  <a:lnTo>
                    <a:pt x="3331692" y="1109871"/>
                  </a:lnTo>
                  <a:lnTo>
                    <a:pt x="3290214" y="1164834"/>
                  </a:lnTo>
                  <a:lnTo>
                    <a:pt x="3241365" y="1217913"/>
                  </a:lnTo>
                  <a:lnTo>
                    <a:pt x="3185454" y="1268956"/>
                  </a:lnTo>
                  <a:lnTo>
                    <a:pt x="3154946" y="1293667"/>
                  </a:lnTo>
                  <a:lnTo>
                    <a:pt x="3122789" y="1317811"/>
                  </a:lnTo>
                  <a:lnTo>
                    <a:pt x="3089021" y="1341370"/>
                  </a:lnTo>
                  <a:lnTo>
                    <a:pt x="3053680" y="1364325"/>
                  </a:lnTo>
                  <a:lnTo>
                    <a:pt x="3016806" y="1386657"/>
                  </a:lnTo>
                  <a:lnTo>
                    <a:pt x="2978436" y="1408346"/>
                  </a:lnTo>
                  <a:lnTo>
                    <a:pt x="2938609" y="1429373"/>
                  </a:lnTo>
                  <a:lnTo>
                    <a:pt x="2897365" y="1449721"/>
                  </a:lnTo>
                  <a:lnTo>
                    <a:pt x="2854742" y="1469368"/>
                  </a:lnTo>
                  <a:lnTo>
                    <a:pt x="2810777" y="1488298"/>
                  </a:lnTo>
                  <a:lnTo>
                    <a:pt x="2765511" y="1506489"/>
                  </a:lnTo>
                  <a:lnTo>
                    <a:pt x="2718981" y="1523924"/>
                  </a:lnTo>
                  <a:lnTo>
                    <a:pt x="2671226" y="1540583"/>
                  </a:lnTo>
                  <a:lnTo>
                    <a:pt x="2622285" y="1556447"/>
                  </a:lnTo>
                  <a:lnTo>
                    <a:pt x="2572197" y="1571498"/>
                  </a:lnTo>
                  <a:lnTo>
                    <a:pt x="2520999" y="1585715"/>
                  </a:lnTo>
                  <a:lnTo>
                    <a:pt x="2468731" y="1599081"/>
                  </a:lnTo>
                  <a:lnTo>
                    <a:pt x="2415432" y="1611575"/>
                  </a:lnTo>
                  <a:lnTo>
                    <a:pt x="2361139" y="1623180"/>
                  </a:lnTo>
                  <a:lnTo>
                    <a:pt x="2305892" y="1633875"/>
                  </a:lnTo>
                  <a:lnTo>
                    <a:pt x="2249729" y="1643642"/>
                  </a:lnTo>
                  <a:lnTo>
                    <a:pt x="2192688" y="1652462"/>
                  </a:lnTo>
                  <a:lnTo>
                    <a:pt x="2134809" y="1660316"/>
                  </a:lnTo>
                  <a:lnTo>
                    <a:pt x="2076130" y="1667184"/>
                  </a:lnTo>
                  <a:lnTo>
                    <a:pt x="2016690" y="1673048"/>
                  </a:lnTo>
                  <a:lnTo>
                    <a:pt x="1956527" y="1677889"/>
                  </a:lnTo>
                  <a:lnTo>
                    <a:pt x="1895680" y="1681687"/>
                  </a:lnTo>
                  <a:lnTo>
                    <a:pt x="1834187" y="1684423"/>
                  </a:lnTo>
                  <a:lnTo>
                    <a:pt x="1772087" y="1686079"/>
                  </a:lnTo>
                  <a:lnTo>
                    <a:pt x="1709419" y="1686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10515600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94538"/>
            <a:ext cx="6680423" cy="54841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6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Как вы их решали?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6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при необходимости более глубокого анализа скрытых мотивов/ощущений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6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323438" y="4635316"/>
            <a:ext cx="4868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095-2D56-0FFC-DC7B-A909ED0D8352}"/>
              </a:ext>
            </a:extLst>
          </p:cNvPr>
          <p:cNvSpPr txBox="1"/>
          <p:nvPr/>
        </p:nvSpPr>
        <p:spPr>
          <a:xfrm>
            <a:off x="9714413" y="820978"/>
            <a:ext cx="148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spc="75" dirty="0">
                <a:solidFill>
                  <a:srgbClr val="0034EC"/>
                </a:solidFill>
                <a:latin typeface="+mn-lt"/>
              </a:rPr>
              <a:t>Вы</a:t>
            </a:r>
            <a:r>
              <a:rPr lang="ru-RU" sz="1800" b="1" spc="40" dirty="0">
                <a:solidFill>
                  <a:srgbClr val="0034EC"/>
                </a:solidFill>
                <a:latin typeface="+mn-lt"/>
              </a:rPr>
              <a:t> </a:t>
            </a:r>
            <a:r>
              <a:rPr lang="ru-RU" sz="1800" b="1" spc="210" dirty="0">
                <a:solidFill>
                  <a:srgbClr val="0034EC"/>
                </a:solidFill>
                <a:latin typeface="+mn-lt"/>
              </a:rPr>
              <a:t>верите </a:t>
            </a:r>
            <a:r>
              <a:rPr lang="ru-RU" sz="1800" b="1" dirty="0">
                <a:solidFill>
                  <a:srgbClr val="0034EC"/>
                </a:solidFill>
                <a:latin typeface="+mn-lt"/>
              </a:rPr>
              <a:t>в</a:t>
            </a:r>
            <a:r>
              <a:rPr lang="ru-RU" sz="1800" b="1" spc="55" dirty="0">
                <a:solidFill>
                  <a:srgbClr val="0034EC"/>
                </a:solidFill>
                <a:latin typeface="+mn-lt"/>
              </a:rPr>
              <a:t> </a:t>
            </a:r>
            <a:r>
              <a:rPr lang="ru-RU" sz="1800" b="1" spc="145" dirty="0">
                <a:solidFill>
                  <a:srgbClr val="0034EC"/>
                </a:solidFill>
                <a:latin typeface="+mn-lt"/>
              </a:rPr>
              <a:t>себя?</a:t>
            </a:r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Зачем используют:</a:t>
            </a:r>
            <a:r>
              <a:rPr lang="ru-RU" sz="1800" dirty="0">
                <a:latin typeface="Arial"/>
                <a:cs typeface="Arial"/>
              </a:rPr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Как проводят:</a:t>
            </a:r>
            <a:r>
              <a:rPr lang="ru-RU" sz="1800" dirty="0">
                <a:latin typeface="Arial"/>
                <a:cs typeface="Arial"/>
              </a:rPr>
              <a:t> беседа 1 на 1.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Сколько респондентов:</a:t>
            </a:r>
            <a:r>
              <a:rPr lang="ru-RU" sz="1800" dirty="0">
                <a:latin typeface="Arial"/>
                <a:cs typeface="Arial"/>
              </a:rPr>
              <a:t> от 10 в случае однородной аудитории исследования до 30 при наличии нескольких сегментов.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702992"/>
            <a:ext cx="10515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Продуктовые / Маркетинговые исследования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C7EAE-1B65-98BF-69DD-3885CBB1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2262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b="1" spc="70" dirty="0">
                <a:solidFill>
                  <a:srgbClr val="FFFFFF"/>
                </a:solidFill>
                <a:latin typeface="Arial"/>
                <a:cs typeface="Arial"/>
              </a:rPr>
              <a:t>Подготовка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48897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9310"/>
            <a:ext cx="10758055" cy="509356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600" b="1" spc="155" dirty="0">
                <a:solidFill>
                  <a:srgbClr val="0034EC"/>
                </a:solidFill>
                <a:cs typeface="Arial"/>
              </a:rPr>
              <a:t>Определите</a:t>
            </a:r>
            <a:r>
              <a:rPr lang="ru-RU" sz="36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3600" b="1" spc="110" dirty="0">
                <a:solidFill>
                  <a:srgbClr val="0034EC"/>
                </a:solidFill>
                <a:cs typeface="Arial"/>
              </a:rPr>
              <a:t>главные</a:t>
            </a:r>
            <a:r>
              <a:rPr lang="ru-RU" sz="36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3600" b="1" spc="85" dirty="0">
                <a:solidFill>
                  <a:srgbClr val="0034EC"/>
                </a:solidFill>
                <a:cs typeface="Arial"/>
              </a:rPr>
              <a:t>3-</a:t>
            </a:r>
            <a:r>
              <a:rPr lang="ru-RU" sz="3600" b="1" spc="105" dirty="0">
                <a:solidFill>
                  <a:srgbClr val="0034EC"/>
                </a:solidFill>
                <a:cs typeface="Arial"/>
              </a:rPr>
              <a:t>5</a:t>
            </a:r>
            <a:r>
              <a:rPr lang="ru-RU" sz="36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3600" b="1" spc="120" dirty="0">
                <a:solidFill>
                  <a:srgbClr val="0034EC"/>
                </a:solidFill>
                <a:cs typeface="Arial"/>
              </a:rPr>
              <a:t>задач</a:t>
            </a:r>
            <a:r>
              <a:rPr lang="ru-RU" sz="36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3600" b="1" spc="100" dirty="0">
                <a:solidFill>
                  <a:srgbClr val="0034EC"/>
                </a:solidFill>
                <a:cs typeface="Arial"/>
              </a:rPr>
              <a:t>для</a:t>
            </a:r>
            <a:r>
              <a:rPr lang="ru-RU" sz="36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3600" b="1" spc="100" dirty="0">
                <a:solidFill>
                  <a:srgbClr val="0034EC"/>
                </a:solidFill>
                <a:cs typeface="Arial"/>
              </a:rPr>
              <a:t>исследования.</a:t>
            </a:r>
            <a:endParaRPr lang="ru-RU" sz="3600" dirty="0">
              <a:cs typeface="Arial"/>
            </a:endParaRPr>
          </a:p>
          <a:p>
            <a:pPr marL="216000" marR="173990" indent="-216000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улучшить продукт,</a:t>
            </a:r>
          </a:p>
          <a:p>
            <a:pPr marL="216000" marR="173990" indent="-2160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нарастить выручку,</a:t>
            </a:r>
          </a:p>
          <a:p>
            <a:pPr marL="216000" marR="173990" indent="-2160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найти новые аудитории,</a:t>
            </a:r>
          </a:p>
          <a:p>
            <a:pPr marL="216000" marR="173990" indent="-2160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32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Понять </a:t>
            </a:r>
            <a:r>
              <a:rPr lang="ru-RU" b="1" dirty="0"/>
              <a:t>у каких сегментов ЦА </a:t>
            </a:r>
            <a:r>
              <a:rPr lang="ru-RU" dirty="0"/>
              <a:t>есть наиболее ярко выраженная </a:t>
            </a:r>
            <a:r>
              <a:rPr lang="ru-RU" b="1" dirty="0"/>
              <a:t>потребность</a:t>
            </a:r>
            <a:r>
              <a:rPr lang="ru-RU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Понять, главные </a:t>
            </a:r>
            <a:r>
              <a:rPr lang="ru-RU" b="1" dirty="0"/>
              <a:t>задачи</a:t>
            </a:r>
            <a:r>
              <a:rPr lang="ru-RU" dirty="0"/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Какие </a:t>
            </a:r>
            <a:r>
              <a:rPr lang="ru-RU" b="1" dirty="0"/>
              <a:t>цели</a:t>
            </a:r>
            <a:r>
              <a:rPr lang="ru-RU" dirty="0"/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Какие </a:t>
            </a:r>
            <a:r>
              <a:rPr lang="ru-RU" b="1" dirty="0"/>
              <a:t>требования / ожидания </a:t>
            </a:r>
            <a:r>
              <a:rPr lang="ru-RU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Что / где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543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pc="65" dirty="0">
                <a:latin typeface="Arial"/>
                <a:cs typeface="Arial"/>
              </a:rPr>
              <a:t>На старте нужно выделить гипотезы по тем сегментам аудитории, которых нужно покрыть в рамках исследования:</a:t>
            </a:r>
            <a:br>
              <a:rPr lang="ru-RU" spc="65" dirty="0">
                <a:latin typeface="Arial"/>
                <a:cs typeface="Arial"/>
              </a:rPr>
            </a:br>
            <a:endParaRPr lang="en-US" spc="65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pc="65" dirty="0">
                <a:latin typeface="Arial"/>
                <a:cs typeface="Arial"/>
              </a:rPr>
              <a:t>В примере для продукта «курсы по продажам»: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компаний»,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отделов продаж»,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7" y="3136567"/>
            <a:ext cx="5304451" cy="35413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Социальные сети (Facebook + Linkedin):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945" y="42172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193405" y="1449399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4898892" y="1238550"/>
            <a:ext cx="3025908" cy="5590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4021288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310597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982" y="1114430"/>
            <a:ext cx="8226050" cy="5756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63727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27038" indent="-379413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1800" spc="160" dirty="0">
                <a:latin typeface="Arial"/>
                <a:cs typeface="Arial"/>
              </a:rPr>
              <a:t>ФИО</a:t>
            </a:r>
            <a:endParaRPr sz="1800" dirty="0">
              <a:latin typeface="Arial"/>
              <a:cs typeface="Arial"/>
            </a:endParaRPr>
          </a:p>
          <a:p>
            <a:pPr marL="462915" indent="-42608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Источник</a:t>
            </a:r>
            <a:endParaRPr sz="1800" dirty="0">
              <a:latin typeface="Arial"/>
              <a:cs typeface="Arial"/>
            </a:endParaRPr>
          </a:p>
          <a:p>
            <a:pPr marL="462915" indent="-4241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25" dirty="0">
                <a:latin typeface="Arial"/>
                <a:cs typeface="Arial"/>
              </a:rPr>
              <a:t>Тип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связи</a:t>
            </a:r>
            <a:endParaRPr sz="1800" dirty="0">
              <a:latin typeface="Arial"/>
              <a:cs typeface="Arial"/>
            </a:endParaRPr>
          </a:p>
          <a:p>
            <a:pPr marL="461963" indent="-452438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1800" spc="215" dirty="0">
                <a:latin typeface="Arial"/>
                <a:cs typeface="Arial"/>
              </a:rPr>
              <a:t>Ник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телефон</a:t>
            </a:r>
            <a:endParaRPr sz="1800" dirty="0">
              <a:latin typeface="Arial"/>
              <a:cs typeface="Arial"/>
            </a:endParaRPr>
          </a:p>
          <a:p>
            <a:pPr marL="462915" indent="-424815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Комментарий</a:t>
            </a:r>
            <a:endParaRPr sz="1800" dirty="0">
              <a:latin typeface="Arial"/>
              <a:cs typeface="Arial"/>
            </a:endParaRPr>
          </a:p>
          <a:p>
            <a:pPr marL="462915" indent="-4368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80" dirty="0">
                <a:latin typeface="Arial"/>
                <a:cs typeface="Arial"/>
              </a:rPr>
              <a:t>Дата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1973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50" dirty="0">
                <a:latin typeface="Arial"/>
                <a:cs typeface="Arial"/>
              </a:rPr>
              <a:t>Время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41959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-10" dirty="0">
                <a:latin typeface="Arial"/>
                <a:cs typeface="Arial"/>
              </a:rPr>
              <a:t>Статус</a:t>
            </a:r>
            <a:endParaRPr sz="1800" dirty="0">
              <a:latin typeface="Arial"/>
              <a:cs typeface="Arial"/>
            </a:endParaRPr>
          </a:p>
          <a:p>
            <a:pPr marL="462915" indent="-4318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75" dirty="0">
                <a:latin typeface="Arial"/>
                <a:cs typeface="Arial"/>
              </a:rPr>
              <a:t>Кто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добавил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Выбирайте самых </a:t>
            </a:r>
            <a:r>
              <a:rPr lang="ru-RU" sz="2000" b="1" dirty="0">
                <a:latin typeface="Arial"/>
                <a:cs typeface="Arial"/>
              </a:rPr>
              <a:t>разных</a:t>
            </a:r>
            <a:r>
              <a:rPr lang="ru-RU" sz="2000" dirty="0">
                <a:latin typeface="Arial"/>
                <a:cs typeface="Arial"/>
              </a:rPr>
              <a:t> представителей аудитории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Лучше </a:t>
            </a:r>
            <a:r>
              <a:rPr lang="ru-RU" sz="2000" b="1" dirty="0">
                <a:latin typeface="Arial"/>
                <a:cs typeface="Arial"/>
              </a:rPr>
              <a:t>личная встреча или видеозвонок</a:t>
            </a:r>
            <a:r>
              <a:rPr lang="ru-RU" sz="2000" dirty="0">
                <a:latin typeface="Arial"/>
                <a:cs typeface="Arial"/>
              </a:rPr>
              <a:t>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Заранее </a:t>
            </a:r>
            <a:r>
              <a:rPr lang="ru-RU" sz="2000" b="1" dirty="0">
                <a:latin typeface="Arial"/>
                <a:cs typeface="Arial"/>
              </a:rPr>
              <a:t>расскажите</a:t>
            </a:r>
            <a:r>
              <a:rPr lang="ru-RU" sz="2000" dirty="0">
                <a:latin typeface="Arial"/>
                <a:cs typeface="Arial"/>
              </a:rPr>
              <a:t> респондентам </a:t>
            </a:r>
            <a:r>
              <a:rPr lang="ru-RU" sz="2000" b="1" dirty="0">
                <a:latin typeface="Arial"/>
                <a:cs typeface="Arial"/>
              </a:rPr>
              <a:t>о цели</a:t>
            </a:r>
            <a:r>
              <a:rPr lang="ru-RU" sz="2000" dirty="0">
                <a:latin typeface="Arial"/>
                <a:cs typeface="Arial"/>
              </a:rPr>
              <a:t> и теме исследования, обозначьте сколько на это потребуется времени.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Закладывайте на интервью 60-90 минут, обычно именно столько времени нужно на хороший глубокий </a:t>
            </a:r>
            <a:r>
              <a:rPr lang="en-US" sz="2000" dirty="0">
                <a:latin typeface="Arial"/>
                <a:cs typeface="Arial"/>
              </a:rPr>
              <a:t>CustDev</a:t>
            </a:r>
            <a:r>
              <a:rPr lang="en" sz="2000" dirty="0">
                <a:latin typeface="Arial"/>
                <a:cs typeface="Arial"/>
              </a:rPr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10515600" cy="456983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Составлять вопросы последовательно.</a:t>
            </a:r>
            <a:br>
              <a:rPr lang="ru-RU" dirty="0"/>
            </a:br>
            <a:r>
              <a:rPr lang="ru-RU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Составляйте вопросы </a:t>
            </a:r>
            <a:r>
              <a:rPr lang="ru-RU" b="1" dirty="0"/>
              <a:t>вокруг</a:t>
            </a:r>
            <a:r>
              <a:rPr lang="ru-RU" dirty="0"/>
              <a:t> построенных </a:t>
            </a:r>
            <a:r>
              <a:rPr lang="ru-RU" b="1" dirty="0"/>
              <a:t>гипотез</a:t>
            </a:r>
            <a:r>
              <a:rPr lang="ru-RU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ru-RU" b="1" dirty="0"/>
              <a:t>открытый</a:t>
            </a:r>
            <a:r>
              <a:rPr lang="ru-RU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8243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708432"/>
            <a:ext cx="929386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5" dirty="0">
                <a:solidFill>
                  <a:srgbClr val="0034EC"/>
                </a:solidFill>
                <a:latin typeface="Arial"/>
                <a:cs typeface="Arial"/>
              </a:rPr>
              <a:t>Начинайте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latin typeface="Arial"/>
                <a:cs typeface="Arial"/>
              </a:rPr>
              <a:t>разговор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с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70" dirty="0">
                <a:solidFill>
                  <a:srgbClr val="0034EC"/>
                </a:solidFill>
                <a:latin typeface="Arial"/>
                <a:cs typeface="Arial"/>
              </a:rPr>
              <a:t>общих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фраз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20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34EC"/>
                </a:solidFill>
                <a:latin typeface="Arial"/>
                <a:cs typeface="Arial"/>
              </a:rPr>
              <a:t>вопросов.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Можно использовать контекст (что происходит в стране и в мире и его отношение)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b="1" dirty="0">
                <a:solidFill>
                  <a:srgbClr val="0432FF"/>
                </a:solidFill>
                <a:latin typeface="Arial"/>
                <a:cs typeface="Arial"/>
              </a:rPr>
              <a:t>ЭМПАТИЯ</a:t>
            </a:r>
            <a:r>
              <a:rPr lang="ru-RU" dirty="0">
                <a:latin typeface="Arial"/>
                <a:cs typeface="Arial"/>
              </a:rPr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9025" y="2356044"/>
            <a:ext cx="4933950" cy="2521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800" b="1" spc="120" dirty="0">
                <a:solidFill>
                  <a:srgbClr val="0034EC"/>
                </a:solidFill>
                <a:latin typeface="Arial"/>
                <a:cs typeface="Arial"/>
              </a:rPr>
              <a:t>42</a:t>
            </a: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0034EC"/>
                </a:solidFill>
                <a:latin typeface="Arial"/>
                <a:cs typeface="Arial"/>
              </a:rPr>
              <a:t>стартапов</a:t>
            </a:r>
            <a:r>
              <a:rPr lang="ru-RU" sz="18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1800" b="1" spc="100" dirty="0">
                <a:solidFill>
                  <a:srgbClr val="0034EC"/>
                </a:solidFill>
                <a:latin typeface="Arial"/>
                <a:cs typeface="Arial"/>
              </a:rPr>
              <a:t>умирают </a:t>
            </a:r>
            <a:r>
              <a:rPr lang="ru-RU" sz="1800" spc="100" dirty="0">
                <a:latin typeface="Arial"/>
                <a:cs typeface="Arial"/>
              </a:rPr>
              <a:t>поскольку продукт не кому не нужен</a:t>
            </a:r>
            <a:br>
              <a:rPr lang="en-US" sz="1800" spc="100" dirty="0">
                <a:latin typeface="Arial"/>
                <a:cs typeface="Arial"/>
              </a:rPr>
            </a:br>
            <a:r>
              <a:rPr lang="en-US" sz="1800" spc="100" dirty="0">
                <a:latin typeface="Arial"/>
                <a:cs typeface="Arial"/>
              </a:rPr>
              <a:t>(No market need)</a:t>
            </a:r>
            <a:r>
              <a:rPr sz="1800" spc="4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20" dirty="0">
                <a:solidFill>
                  <a:srgbClr val="2C2F37"/>
                </a:solidFill>
                <a:latin typeface="Arial"/>
                <a:cs typeface="Arial"/>
              </a:rPr>
              <a:t>Опыт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мощных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2C2F37"/>
                </a:solidFill>
                <a:latin typeface="Arial"/>
                <a:cs typeface="Arial"/>
              </a:rPr>
              <a:t>продактов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говорит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0" dirty="0">
                <a:solidFill>
                  <a:srgbClr val="2C2F37"/>
                </a:solidFill>
                <a:latin typeface="Arial"/>
                <a:cs typeface="Arial"/>
              </a:rPr>
              <a:t>о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том, </a:t>
            </a:r>
            <a:r>
              <a:rPr sz="1800" spc="80" dirty="0">
                <a:solidFill>
                  <a:srgbClr val="2C2F37"/>
                </a:solidFill>
                <a:latin typeface="Arial"/>
                <a:cs typeface="Arial"/>
              </a:rPr>
              <a:t>что</a:t>
            </a:r>
            <a:r>
              <a:rPr sz="1800" spc="-3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подтверждаются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40" dirty="0">
                <a:solidFill>
                  <a:srgbClr val="0034EC"/>
                </a:solidFill>
                <a:latin typeface="Arial"/>
                <a:cs typeface="Arial"/>
              </a:rPr>
              <a:t>9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35" dirty="0">
                <a:solidFill>
                  <a:srgbClr val="0034EC"/>
                </a:solidFill>
                <a:latin typeface="Arial"/>
                <a:cs typeface="Arial"/>
              </a:rPr>
              <a:t>из</a:t>
            </a:r>
            <a:r>
              <a:rPr sz="18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4EC"/>
                </a:solidFill>
                <a:latin typeface="Arial"/>
                <a:cs typeface="Arial"/>
              </a:rPr>
              <a:t>10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75" dirty="0">
                <a:solidFill>
                  <a:srgbClr val="0034EC"/>
                </a:solidFill>
                <a:latin typeface="Arial"/>
                <a:cs typeface="Arial"/>
              </a:rPr>
              <a:t>гипотез</a:t>
            </a:r>
            <a:r>
              <a:rPr sz="1800" spc="7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" dirty="0">
                <a:solidFill>
                  <a:srgbClr val="2C2F37"/>
                </a:solidFill>
                <a:latin typeface="Arial"/>
                <a:cs typeface="Arial"/>
              </a:rPr>
              <a:t>Главная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85" dirty="0">
                <a:solidFill>
                  <a:srgbClr val="2C2F37"/>
                </a:solidFill>
                <a:latin typeface="Arial"/>
                <a:cs typeface="Arial"/>
              </a:rPr>
              <a:t>причина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25" dirty="0">
                <a:solidFill>
                  <a:srgbClr val="2C2F37"/>
                </a:solidFill>
                <a:latin typeface="Arial"/>
                <a:cs typeface="Arial"/>
              </a:rPr>
              <a:t>провала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00" dirty="0">
                <a:solidFill>
                  <a:srgbClr val="2C2F37"/>
                </a:solidFill>
                <a:latin typeface="Arial"/>
                <a:cs typeface="Arial"/>
              </a:rPr>
              <a:t>стартапов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C2F37"/>
                </a:solidFill>
                <a:latin typeface="Arial"/>
                <a:cs typeface="Arial"/>
              </a:rPr>
              <a:t>—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продукт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65" dirty="0">
                <a:solidFill>
                  <a:srgbClr val="0034EC"/>
                </a:solidFill>
                <a:latin typeface="Arial"/>
                <a:cs typeface="Arial"/>
              </a:rPr>
              <a:t>нужен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клиенту.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635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0250" y="1529986"/>
            <a:ext cx="3424554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2012" y="3405978"/>
            <a:ext cx="302704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Ура! Тот самый важный для нас, как для бизнеса, момент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4500" y="3391673"/>
            <a:ext cx="3411576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9" y="5478491"/>
            <a:ext cx="95161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 результате интервью у вас должна сложиться </a:t>
            </a:r>
            <a:r>
              <a:rPr lang="ru-RU" b="1" dirty="0">
                <a:latin typeface="Arial"/>
                <a:cs typeface="Arial"/>
              </a:rPr>
              <a:t>точная картинка всех шагов и эмоций</a:t>
            </a:r>
            <a:r>
              <a:rPr lang="ru-RU" dirty="0">
                <a:latin typeface="Arial"/>
                <a:cs typeface="Arial"/>
              </a:rPr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6616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Триггер – потребность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534159"/>
            <a:ext cx="8392160" cy="5110479"/>
          </a:xfrm>
        </p:spPr>
        <p:txBody>
          <a:bodyPr>
            <a:normAutofit fontScale="77500" lnSpcReduction="20000"/>
          </a:bodyPr>
          <a:lstStyle/>
          <a:p>
            <a:pPr marL="0" marR="694055" indent="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32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Как вы думали, что произойдет / какие наступят последствия, если вы не купите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800" dirty="0"/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Почему эта проблема имела значение?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800" dirty="0"/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3353694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416521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28" y="1163239"/>
            <a:ext cx="7910945" cy="5417662"/>
          </a:xfrm>
        </p:spPr>
        <p:txBody>
          <a:bodyPr>
            <a:normAutofit fontScale="92500"/>
          </a:bodyPr>
          <a:lstStyle/>
          <a:p>
            <a:pPr marL="0" marR="5080" indent="0"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Какие </a:t>
            </a:r>
            <a:r>
              <a:rPr lang="ru-RU" sz="2400" b="1" dirty="0"/>
              <a:t>ожидания / требования</a:t>
            </a:r>
            <a:r>
              <a:rPr lang="ru-RU" sz="24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Какой </a:t>
            </a:r>
            <a:r>
              <a:rPr lang="ru-RU" sz="2400" b="1" dirty="0"/>
              <a:t>бюджет / ориентировочная цена</a:t>
            </a:r>
            <a:r>
              <a:rPr lang="ru-RU" sz="2400" dirty="0"/>
              <a:t> были в голове?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b="1" dirty="0"/>
              <a:t>Где и как искали</a:t>
            </a:r>
            <a:r>
              <a:rPr lang="ru-RU" sz="2400" dirty="0"/>
              <a:t> решение?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Какие сайты, блоги, видео, статьи, медиа? – интересны </a:t>
            </a:r>
            <a:r>
              <a:rPr lang="ru-RU" sz="2400" b="1" dirty="0"/>
              <a:t>все точки, которые проходил пользователь</a:t>
            </a:r>
            <a:endParaRPr lang="ru-RU" sz="2400" dirty="0">
              <a:latin typeface="Arial"/>
              <a:cs typeface="Arial"/>
            </a:endParaRP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Какие </a:t>
            </a:r>
            <a:r>
              <a:rPr lang="ru-RU" sz="2400" b="1" dirty="0"/>
              <a:t>варианты</a:t>
            </a:r>
            <a:r>
              <a:rPr lang="ru-RU" sz="2400" dirty="0"/>
              <a:t> </a:t>
            </a:r>
            <a:r>
              <a:rPr lang="ru-RU" sz="2400" b="1" dirty="0"/>
              <a:t>решения</a:t>
            </a:r>
            <a:r>
              <a:rPr lang="ru-RU" sz="2400" dirty="0"/>
              <a:t> проблемы </a:t>
            </a:r>
            <a:r>
              <a:rPr lang="ru-RU" sz="2400" b="1" dirty="0"/>
              <a:t>рассматривали</a:t>
            </a:r>
            <a:r>
              <a:rPr lang="ru-RU" sz="24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Подробно расспросить </a:t>
            </a:r>
            <a:r>
              <a:rPr lang="ru-RU" sz="2400" b="1" dirty="0"/>
              <a:t>про каждое </a:t>
            </a:r>
            <a:r>
              <a:rPr lang="ru-RU" sz="2400" dirty="0"/>
              <a:t>рассматриваемое </a:t>
            </a:r>
            <a:r>
              <a:rPr lang="ru-RU" sz="2400" b="1" dirty="0"/>
              <a:t>решение</a:t>
            </a:r>
            <a:r>
              <a:rPr lang="ru-RU" sz="24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1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Какие были </a:t>
            </a:r>
            <a:r>
              <a:rPr lang="ru-RU" sz="2400" b="1" dirty="0"/>
              <a:t>опасения</a:t>
            </a:r>
            <a:r>
              <a:rPr lang="ru-RU" sz="24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2391536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67112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605307"/>
            <a:ext cx="7208520" cy="4571656"/>
          </a:xfrm>
        </p:spPr>
        <p:txBody>
          <a:bodyPr>
            <a:normAutofit/>
          </a:bodyPr>
          <a:lstStyle/>
          <a:p>
            <a:pPr marL="0" marR="314325" indent="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3000579"/>
            <a:ext cx="3276427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355" dirty="0"/>
              <a:t>Покупка</a:t>
            </a:r>
            <a:endParaRPr lang="ru-RU" sz="4000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160" y="1690688"/>
            <a:ext cx="7279640" cy="4486275"/>
          </a:xfrm>
        </p:spPr>
        <p:txBody>
          <a:bodyPr>
            <a:normAutofit/>
          </a:bodyPr>
          <a:lstStyle/>
          <a:p>
            <a:pPr marL="0" marR="5080" indent="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dirty="0"/>
              <a:t>Примеры вопросов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/>
              <a:t>Почему купили </a:t>
            </a:r>
            <a:r>
              <a:rPr lang="ru-RU" b="1" dirty="0"/>
              <a:t>именно этот продукт </a:t>
            </a:r>
            <a:r>
              <a:rPr lang="ru-RU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/>
              <a:t>Какую задачу (</a:t>
            </a:r>
            <a:r>
              <a:rPr lang="en" dirty="0"/>
              <a:t>JOB) </a:t>
            </a:r>
            <a:r>
              <a:rPr lang="ru-RU" dirty="0"/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/>
              <a:t>Покупали ли вы </a:t>
            </a:r>
            <a:r>
              <a:rPr lang="ru-RU" b="1" dirty="0"/>
              <a:t>какие-то еще продукты </a:t>
            </a:r>
            <a:r>
              <a:rPr lang="ru-RU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/>
              <a:t>С кем </a:t>
            </a:r>
            <a:r>
              <a:rPr lang="ru-RU" b="1" dirty="0"/>
              <a:t>советовались</a:t>
            </a:r>
            <a:r>
              <a:rPr lang="ru-RU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3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Пользовательский</a:t>
            </a:r>
            <a:r>
              <a:rPr lang="ru-RU" sz="4000" spc="95" dirty="0"/>
              <a:t> </a:t>
            </a:r>
            <a:r>
              <a:rPr lang="ru-RU" sz="4000" spc="210" dirty="0"/>
              <a:t>опыт</a:t>
            </a:r>
            <a:endParaRPr lang="ru-RU" sz="40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520" y="1825625"/>
            <a:ext cx="706628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124" y="2972674"/>
            <a:ext cx="3149600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57095"/>
              </p:ext>
            </p:extLst>
          </p:nvPr>
        </p:nvGraphicFramePr>
        <p:xfrm>
          <a:off x="727087" y="1445603"/>
          <a:ext cx="10728960" cy="450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Что респондент понимает под теми или иными словами и понятиями.</a:t>
                      </a:r>
                      <a:br>
                        <a:rPr lang="ru-RU" dirty="0"/>
                      </a:br>
                      <a:r>
                        <a:rPr lang="ru-RU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Как удовлетворяет потребности сейчас или делал это в недалёком прошлом.</a:t>
                      </a:r>
                      <a:br>
                        <a:rPr lang="ru-RU" dirty="0"/>
                      </a:br>
                      <a:r>
                        <a:rPr lang="ru-RU" dirty="0"/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dirty="0"/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 (это можно сделать в конце)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30307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303078" y="1553011"/>
            <a:ext cx="6321157" cy="4508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dirty="0"/>
              <a:t>Обязательно </a:t>
            </a:r>
            <a:r>
              <a:rPr lang="ru-RU" b="1" dirty="0"/>
              <a:t>запишите</a:t>
            </a:r>
            <a:r>
              <a:rPr lang="ru-RU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b="1" dirty="0"/>
              <a:t>«5 почему»</a:t>
            </a:r>
            <a:r>
              <a:rPr lang="ru-RU" dirty="0"/>
              <a:t>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dirty="0"/>
              <a:t>Когда пользователь рассказывает о какой-либо </a:t>
            </a:r>
            <a:r>
              <a:rPr lang="ru-RU" b="1" dirty="0"/>
              <a:t>эмоции</a:t>
            </a:r>
            <a:r>
              <a:rPr lang="ru-RU" dirty="0"/>
              <a:t>, всегда просите ее </a:t>
            </a:r>
            <a:r>
              <a:rPr lang="ru-RU" b="1" dirty="0"/>
              <a:t>оценить</a:t>
            </a:r>
            <a:r>
              <a:rPr lang="ru-RU" dirty="0"/>
              <a:t> по 5/10-балльной </a:t>
            </a:r>
            <a:r>
              <a:rPr lang="ru-RU" b="1" dirty="0"/>
              <a:t>шкале</a:t>
            </a:r>
            <a:r>
              <a:rPr lang="ru-RU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dirty="0"/>
              <a:t>Спрашивайте о </a:t>
            </a:r>
            <a:r>
              <a:rPr lang="ru-RU" b="1" dirty="0"/>
              <a:t>прошлом</a:t>
            </a:r>
            <a:r>
              <a:rPr lang="ru-RU" dirty="0"/>
              <a:t>, а не о будущем.</a:t>
            </a:r>
            <a:br>
              <a:rPr lang="ru-RU" dirty="0"/>
            </a:br>
            <a:r>
              <a:rPr lang="ru-RU" b="1" dirty="0"/>
              <a:t>Факты важны, мнения бесполезны.</a:t>
            </a:r>
            <a:br>
              <a:rPr lang="ru-RU" b="1" dirty="0"/>
            </a:br>
            <a:r>
              <a:rPr lang="ru-RU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dirty="0"/>
              <a:t>Меньше говорите, </a:t>
            </a:r>
            <a:r>
              <a:rPr lang="ru-RU" b="1" dirty="0"/>
              <a:t>больше слушайте</a:t>
            </a:r>
            <a:r>
              <a:rPr lang="ru-RU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916969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1870" y="198264"/>
            <a:ext cx="3745229" cy="864789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sz="1400" dirty="0">
                <a:latin typeface="Arial"/>
                <a:cs typeface="Arial"/>
              </a:rPr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939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04810" y="1589521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687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60178" y="1589521"/>
            <a:ext cx="12153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6850" marR="5080" indent="-184785">
              <a:lnSpc>
                <a:spcPct val="101600"/>
              </a:lnSpc>
              <a:spcBef>
                <a:spcPts val="7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entire </a:t>
            </a:r>
            <a:r>
              <a:rPr sz="1600" spc="120" dirty="0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1434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564" y="1713346"/>
            <a:ext cx="1639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"/>
                <a:cs typeface="Arial"/>
              </a:rPr>
              <a:t>Find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939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4810" y="3520897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0687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21124" y="3644722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1434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6049" y="3520897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9939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44934" y="5452271"/>
            <a:ext cx="10306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1135" marR="5080" indent="-179070">
              <a:lnSpc>
                <a:spcPct val="101600"/>
              </a:lnSpc>
              <a:spcBef>
                <a:spcPts val="70"/>
              </a:spcBef>
            </a:pPr>
            <a:r>
              <a:rPr sz="1600" spc="105" dirty="0">
                <a:latin typeface="Arial"/>
                <a:cs typeface="Arial"/>
              </a:rPr>
              <a:t>Customer </a:t>
            </a:r>
            <a:r>
              <a:rPr sz="1600" spc="80" dirty="0">
                <a:latin typeface="Arial"/>
                <a:cs typeface="Arial"/>
              </a:rPr>
              <a:t>Needs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687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21124" y="5576096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1434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06049" y="5452271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1885" y="5447096"/>
            <a:ext cx="971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Design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Thinking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885" y="3392571"/>
            <a:ext cx="1332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21st</a:t>
            </a:r>
            <a:r>
              <a:rPr sz="1600" b="1" spc="-9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70" dirty="0">
                <a:solidFill>
                  <a:srgbClr val="0034EC"/>
                </a:solidFill>
                <a:latin typeface="Arial"/>
                <a:cs typeface="Arial"/>
              </a:rPr>
              <a:t>Lean</a:t>
            </a:r>
            <a:r>
              <a:rPr sz="16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Tech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1885" y="1534509"/>
            <a:ext cx="1425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20th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Tech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1092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21092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21092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574943" y="1508262"/>
            <a:ext cx="23958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Launch timing driven by business plan</a:t>
            </a:r>
            <a:endParaRPr sz="1600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Hire sales staff</a:t>
            </a:r>
            <a:endParaRPr sz="1600" dirty="0"/>
          </a:p>
        </p:txBody>
      </p:sp>
      <p:sp>
        <p:nvSpPr>
          <p:cNvPr id="69" name="object 69"/>
          <p:cNvSpPr txBox="1"/>
          <p:nvPr/>
        </p:nvSpPr>
        <p:spPr>
          <a:xfrm>
            <a:off x="9574943" y="3331938"/>
            <a:ext cx="23958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574943" y="5398663"/>
            <a:ext cx="17951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80568" y="380509"/>
            <a:ext cx="1087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Как </a:t>
            </a:r>
            <a:r>
              <a:rPr lang="ru-RU" sz="4000" spc="235" dirty="0"/>
              <a:t>менялся подход к разработке продуктов</a:t>
            </a:r>
            <a:endParaRPr lang="ru-RU" sz="4000" spc="37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3946229" cy="87213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dirty="0">
                <a:latin typeface="Arial"/>
                <a:cs typeface="Arial"/>
              </a:rPr>
              <a:t>По результатам проведения интервью можно построить </a:t>
            </a:r>
            <a:r>
              <a:rPr lang="en-US" dirty="0">
                <a:latin typeface="Arial"/>
                <a:cs typeface="Arial"/>
              </a:rPr>
              <a:t>CJM</a:t>
            </a: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140" dirty="0">
                <a:solidFill>
                  <a:srgbClr val="000000"/>
                </a:solidFill>
              </a:rPr>
              <a:t>Как составить </a:t>
            </a:r>
            <a:r>
              <a:rPr lang="en" spc="140" dirty="0">
                <a:solidFill>
                  <a:srgbClr val="000000"/>
                </a:solidFill>
              </a:rPr>
              <a:t>CJM</a:t>
            </a:r>
            <a:endParaRPr spc="140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110" y="1547614"/>
            <a:ext cx="8443889" cy="412100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dirty="0"/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dirty="0"/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dirty="0"/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dirty="0"/>
              <a:t>Находим </a:t>
            </a:r>
            <a:r>
              <a:rPr lang="ru-RU" b="1" dirty="0"/>
              <a:t>ответственных</a:t>
            </a:r>
            <a:r>
              <a:rPr lang="ru-RU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dirty="0"/>
              <a:t>Планируем </a:t>
            </a:r>
            <a:r>
              <a:rPr lang="ru-RU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758462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E9EDBD-6280-3239-DE48-8C26A29E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</a:t>
            </a:r>
            <a:r>
              <a:rPr lang="ru-RU" sz="2800" spc="145" dirty="0">
                <a:cs typeface="Arial"/>
              </a:rPr>
              <a:t>Портрет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55" dirty="0">
                <a:cs typeface="Arial"/>
              </a:rPr>
              <a:t>фрилансеров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с</a:t>
            </a:r>
            <a:r>
              <a:rPr lang="ru-RU" sz="2800" spc="-35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доходом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95" dirty="0">
                <a:cs typeface="Arial"/>
              </a:rPr>
              <a:t>500$+:</a:t>
            </a:r>
            <a:endParaRPr lang="ru-RU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F2891-67F2-B5C6-412D-D8268C1C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22D10A-03ED-258A-33A0-3B00A9A6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ru-RU" sz="6000" dirty="0"/>
              <a:t>Количественные исследования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FA45BF-96BF-9DBD-9EEA-C35039CFD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F6C5FC1D-4837-8437-10EC-9497A23E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327"/>
            <a:ext cx="6128801" cy="505958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dirty="0"/>
              <a:t>Преимущества количественных исследований: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Низкая стоимость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Масштабируемость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Большой охват аудитории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Скорость получения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Простота анализа результатов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CC09BD-66F4-7AA4-140E-62331D9A8D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2931" y="-5956"/>
            <a:ext cx="2197135" cy="2197171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74052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204285A-44FF-8C74-DB67-8FB0A10CB92B}"/>
              </a:ext>
            </a:extLst>
          </p:cNvPr>
          <p:cNvSpPr txBox="1"/>
          <p:nvPr/>
        </p:nvSpPr>
        <p:spPr>
          <a:xfrm>
            <a:off x="10290180" y="419461"/>
            <a:ext cx="84899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85" dirty="0">
                <a:solidFill>
                  <a:srgbClr val="0034EC"/>
                </a:solidFill>
                <a:latin typeface="Arial"/>
                <a:cs typeface="Arial"/>
              </a:rPr>
              <a:t>46</a:t>
            </a:r>
            <a:r>
              <a:rPr sz="3150" spc="277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6369963" y="5973556"/>
            <a:ext cx="282956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884FEAB3-5EF9-E320-8747-0BACEFA51B3E}"/>
              </a:ext>
            </a:extLst>
          </p:cNvPr>
          <p:cNvGrpSpPr/>
          <p:nvPr/>
        </p:nvGrpSpPr>
        <p:grpSpPr>
          <a:xfrm>
            <a:off x="7200313" y="4060805"/>
            <a:ext cx="1755775" cy="1755775"/>
            <a:chOff x="6163789" y="2879935"/>
            <a:chExt cx="1755775" cy="1755775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15AB862A-60A5-38DE-5678-82001DBD9464}"/>
                </a:ext>
              </a:extLst>
            </p:cNvPr>
            <p:cNvSpPr/>
            <p:nvPr/>
          </p:nvSpPr>
          <p:spPr>
            <a:xfrm>
              <a:off x="6238402" y="2954548"/>
              <a:ext cx="1606550" cy="1606550"/>
            </a:xfrm>
            <a:custGeom>
              <a:avLst/>
              <a:gdLst/>
              <a:ahLst/>
              <a:cxnLst/>
              <a:rect l="l" t="t" r="r" b="b"/>
              <a:pathLst>
                <a:path w="1606550" h="1606550">
                  <a:moveTo>
                    <a:pt x="30946" y="1023764"/>
                  </a:moveTo>
                  <a:lnTo>
                    <a:pt x="19006" y="976694"/>
                  </a:lnTo>
                  <a:lnTo>
                    <a:pt x="9997" y="929575"/>
                  </a:lnTo>
                  <a:lnTo>
                    <a:pt x="3863" y="882508"/>
                  </a:lnTo>
                  <a:lnTo>
                    <a:pt x="549" y="835595"/>
                  </a:lnTo>
                  <a:lnTo>
                    <a:pt x="0" y="788938"/>
                  </a:lnTo>
                  <a:lnTo>
                    <a:pt x="2157" y="742639"/>
                  </a:lnTo>
                  <a:lnTo>
                    <a:pt x="6967" y="696799"/>
                  </a:lnTo>
                  <a:lnTo>
                    <a:pt x="14373" y="651522"/>
                  </a:lnTo>
                  <a:lnTo>
                    <a:pt x="24319" y="606908"/>
                  </a:lnTo>
                  <a:lnTo>
                    <a:pt x="36750" y="563060"/>
                  </a:lnTo>
                  <a:lnTo>
                    <a:pt x="51608" y="520080"/>
                  </a:lnTo>
                  <a:lnTo>
                    <a:pt x="68839" y="478069"/>
                  </a:lnTo>
                  <a:lnTo>
                    <a:pt x="88387" y="437129"/>
                  </a:lnTo>
                  <a:lnTo>
                    <a:pt x="110195" y="397363"/>
                  </a:lnTo>
                  <a:lnTo>
                    <a:pt x="134208" y="358873"/>
                  </a:lnTo>
                  <a:lnTo>
                    <a:pt x="160370" y="321760"/>
                  </a:lnTo>
                  <a:lnTo>
                    <a:pt x="188625" y="286126"/>
                  </a:lnTo>
                  <a:lnTo>
                    <a:pt x="218917" y="252073"/>
                  </a:lnTo>
                  <a:lnTo>
                    <a:pt x="251189" y="219704"/>
                  </a:lnTo>
                  <a:lnTo>
                    <a:pt x="285387" y="189120"/>
                  </a:lnTo>
                  <a:lnTo>
                    <a:pt x="321455" y="160422"/>
                  </a:lnTo>
                  <a:lnTo>
                    <a:pt x="359335" y="133714"/>
                  </a:lnTo>
                  <a:lnTo>
                    <a:pt x="398973" y="109097"/>
                  </a:lnTo>
                  <a:lnTo>
                    <a:pt x="440313" y="86672"/>
                  </a:lnTo>
                  <a:lnTo>
                    <a:pt x="483298" y="66543"/>
                  </a:lnTo>
                  <a:lnTo>
                    <a:pt x="527873" y="48810"/>
                  </a:lnTo>
                  <a:lnTo>
                    <a:pt x="573982" y="33575"/>
                  </a:lnTo>
                  <a:lnTo>
                    <a:pt x="620914" y="21108"/>
                  </a:lnTo>
                  <a:lnTo>
                    <a:pt x="667930" y="11572"/>
                  </a:lnTo>
                  <a:lnTo>
                    <a:pt x="714925" y="4911"/>
                  </a:lnTo>
                  <a:lnTo>
                    <a:pt x="761798" y="1072"/>
                  </a:lnTo>
                  <a:lnTo>
                    <a:pt x="808446" y="0"/>
                  </a:lnTo>
                  <a:lnTo>
                    <a:pt x="854766" y="1638"/>
                  </a:lnTo>
                  <a:lnTo>
                    <a:pt x="900657" y="5934"/>
                  </a:lnTo>
                  <a:lnTo>
                    <a:pt x="946014" y="12833"/>
                  </a:lnTo>
                  <a:lnTo>
                    <a:pt x="990737" y="22278"/>
                  </a:lnTo>
                  <a:lnTo>
                    <a:pt x="1034721" y="34216"/>
                  </a:lnTo>
                  <a:lnTo>
                    <a:pt x="1077866" y="48593"/>
                  </a:lnTo>
                  <a:lnTo>
                    <a:pt x="1120067" y="65352"/>
                  </a:lnTo>
                  <a:lnTo>
                    <a:pt x="1161223" y="84440"/>
                  </a:lnTo>
                  <a:lnTo>
                    <a:pt x="1201230" y="105801"/>
                  </a:lnTo>
                  <a:lnTo>
                    <a:pt x="1239987" y="129381"/>
                  </a:lnTo>
                  <a:lnTo>
                    <a:pt x="1277391" y="155125"/>
                  </a:lnTo>
                  <a:lnTo>
                    <a:pt x="1313340" y="182979"/>
                  </a:lnTo>
                  <a:lnTo>
                    <a:pt x="1347730" y="212887"/>
                  </a:lnTo>
                  <a:lnTo>
                    <a:pt x="1380459" y="244795"/>
                  </a:lnTo>
                  <a:lnTo>
                    <a:pt x="1411424" y="278648"/>
                  </a:lnTo>
                  <a:lnTo>
                    <a:pt x="1440524" y="314392"/>
                  </a:lnTo>
                  <a:lnTo>
                    <a:pt x="1467655" y="351971"/>
                  </a:lnTo>
                  <a:lnTo>
                    <a:pt x="1492715" y="391330"/>
                  </a:lnTo>
                  <a:lnTo>
                    <a:pt x="1515601" y="432416"/>
                  </a:lnTo>
                  <a:lnTo>
                    <a:pt x="1536211" y="475173"/>
                  </a:lnTo>
                  <a:lnTo>
                    <a:pt x="1554442" y="519547"/>
                  </a:lnTo>
                  <a:lnTo>
                    <a:pt x="1570192" y="565482"/>
                  </a:lnTo>
                  <a:lnTo>
                    <a:pt x="1583184" y="612272"/>
                  </a:lnTo>
                  <a:lnTo>
                    <a:pt x="1593247" y="659177"/>
                  </a:lnTo>
                  <a:lnTo>
                    <a:pt x="1600434" y="706095"/>
                  </a:lnTo>
                  <a:lnTo>
                    <a:pt x="1604798" y="752922"/>
                  </a:lnTo>
                  <a:lnTo>
                    <a:pt x="1606393" y="799555"/>
                  </a:lnTo>
                  <a:lnTo>
                    <a:pt x="1605273" y="845891"/>
                  </a:lnTo>
                  <a:lnTo>
                    <a:pt x="1601492" y="891827"/>
                  </a:lnTo>
                  <a:lnTo>
                    <a:pt x="1595102" y="937259"/>
                  </a:lnTo>
                  <a:lnTo>
                    <a:pt x="1586158" y="982084"/>
                  </a:lnTo>
                  <a:lnTo>
                    <a:pt x="1574714" y="1026200"/>
                  </a:lnTo>
                  <a:lnTo>
                    <a:pt x="1560822" y="1069503"/>
                  </a:lnTo>
                  <a:lnTo>
                    <a:pt x="1544536" y="1111889"/>
                  </a:lnTo>
                  <a:lnTo>
                    <a:pt x="1525911" y="1153256"/>
                  </a:lnTo>
                  <a:lnTo>
                    <a:pt x="1504999" y="1193501"/>
                  </a:lnTo>
                  <a:lnTo>
                    <a:pt x="1481855" y="1232520"/>
                  </a:lnTo>
                  <a:lnTo>
                    <a:pt x="1456531" y="1270210"/>
                  </a:lnTo>
                  <a:lnTo>
                    <a:pt x="1429082" y="1306468"/>
                  </a:lnTo>
                  <a:lnTo>
                    <a:pt x="1399561" y="1341191"/>
                  </a:lnTo>
                  <a:lnTo>
                    <a:pt x="1368022" y="1374275"/>
                  </a:lnTo>
                  <a:lnTo>
                    <a:pt x="1334518" y="1405618"/>
                  </a:lnTo>
                  <a:lnTo>
                    <a:pt x="1299103" y="1435116"/>
                  </a:lnTo>
                  <a:lnTo>
                    <a:pt x="1261830" y="1462667"/>
                  </a:lnTo>
                  <a:lnTo>
                    <a:pt x="1222754" y="1488166"/>
                  </a:lnTo>
                  <a:lnTo>
                    <a:pt x="1181927" y="1511511"/>
                  </a:lnTo>
                  <a:lnTo>
                    <a:pt x="1139404" y="1532599"/>
                  </a:lnTo>
                  <a:lnTo>
                    <a:pt x="1095238" y="1551326"/>
                  </a:lnTo>
                  <a:lnTo>
                    <a:pt x="1049482" y="1567590"/>
                  </a:lnTo>
                  <a:lnTo>
                    <a:pt x="1002840" y="1581106"/>
                  </a:lnTo>
                  <a:lnTo>
                    <a:pt x="956051" y="1591693"/>
                  </a:lnTo>
                  <a:lnTo>
                    <a:pt x="909216" y="1599405"/>
                  </a:lnTo>
                  <a:lnTo>
                    <a:pt x="862441" y="1604294"/>
                  </a:lnTo>
                  <a:lnTo>
                    <a:pt x="815829" y="1606411"/>
                  </a:lnTo>
                  <a:lnTo>
                    <a:pt x="769483" y="1605811"/>
                  </a:lnTo>
                  <a:lnTo>
                    <a:pt x="723508" y="1602544"/>
                  </a:lnTo>
                  <a:lnTo>
                    <a:pt x="678007" y="1596664"/>
                  </a:lnTo>
                  <a:lnTo>
                    <a:pt x="633084" y="1588223"/>
                  </a:lnTo>
                  <a:lnTo>
                    <a:pt x="588843" y="1577273"/>
                  </a:lnTo>
                  <a:lnTo>
                    <a:pt x="545388" y="1563867"/>
                  </a:lnTo>
                  <a:lnTo>
                    <a:pt x="502821" y="1548058"/>
                  </a:lnTo>
                  <a:lnTo>
                    <a:pt x="461248" y="1529897"/>
                  </a:lnTo>
                  <a:lnTo>
                    <a:pt x="420772" y="1509438"/>
                  </a:lnTo>
                  <a:lnTo>
                    <a:pt x="381496" y="1486732"/>
                  </a:lnTo>
                  <a:lnTo>
                    <a:pt x="343524" y="1461832"/>
                  </a:lnTo>
                  <a:lnTo>
                    <a:pt x="306961" y="1434791"/>
                  </a:lnTo>
                  <a:lnTo>
                    <a:pt x="271910" y="1405661"/>
                  </a:lnTo>
                  <a:lnTo>
                    <a:pt x="238474" y="1374494"/>
                  </a:lnTo>
                  <a:lnTo>
                    <a:pt x="206757" y="1341344"/>
                  </a:lnTo>
                  <a:lnTo>
                    <a:pt x="176864" y="1306261"/>
                  </a:lnTo>
                  <a:lnTo>
                    <a:pt x="148898" y="1269300"/>
                  </a:lnTo>
                  <a:lnTo>
                    <a:pt x="122962" y="1230512"/>
                  </a:lnTo>
                  <a:lnTo>
                    <a:pt x="99161" y="1189949"/>
                  </a:lnTo>
                  <a:lnTo>
                    <a:pt x="77598" y="1147665"/>
                  </a:lnTo>
                  <a:lnTo>
                    <a:pt x="58377" y="1103711"/>
                  </a:lnTo>
                  <a:lnTo>
                    <a:pt x="41602" y="1058140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29B8012B-85C9-95BB-3C47-1E4E37606423}"/>
                </a:ext>
              </a:extLst>
            </p:cNvPr>
            <p:cNvSpPr/>
            <p:nvPr/>
          </p:nvSpPr>
          <p:spPr>
            <a:xfrm>
              <a:off x="7039388" y="2954738"/>
              <a:ext cx="801370" cy="719455"/>
            </a:xfrm>
            <a:custGeom>
              <a:avLst/>
              <a:gdLst/>
              <a:ahLst/>
              <a:cxnLst/>
              <a:rect l="l" t="t" r="r" b="b"/>
              <a:pathLst>
                <a:path w="801370" h="719454">
                  <a:moveTo>
                    <a:pt x="0" y="0"/>
                  </a:moveTo>
                  <a:lnTo>
                    <a:pt x="49094" y="1350"/>
                  </a:lnTo>
                  <a:lnTo>
                    <a:pt x="97464" y="5612"/>
                  </a:lnTo>
                  <a:lnTo>
                    <a:pt x="145020" y="12704"/>
                  </a:lnTo>
                  <a:lnTo>
                    <a:pt x="191669" y="22544"/>
                  </a:lnTo>
                  <a:lnTo>
                    <a:pt x="237321" y="35050"/>
                  </a:lnTo>
                  <a:lnTo>
                    <a:pt x="281886" y="50141"/>
                  </a:lnTo>
                  <a:lnTo>
                    <a:pt x="325271" y="67734"/>
                  </a:lnTo>
                  <a:lnTo>
                    <a:pt x="367385" y="87749"/>
                  </a:lnTo>
                  <a:lnTo>
                    <a:pt x="408139" y="110103"/>
                  </a:lnTo>
                  <a:lnTo>
                    <a:pt x="447441" y="134715"/>
                  </a:lnTo>
                  <a:lnTo>
                    <a:pt x="485199" y="161502"/>
                  </a:lnTo>
                  <a:lnTo>
                    <a:pt x="521324" y="190384"/>
                  </a:lnTo>
                  <a:lnTo>
                    <a:pt x="555723" y="221278"/>
                  </a:lnTo>
                  <a:lnTo>
                    <a:pt x="588306" y="254103"/>
                  </a:lnTo>
                  <a:lnTo>
                    <a:pt x="618982" y="288776"/>
                  </a:lnTo>
                  <a:lnTo>
                    <a:pt x="647659" y="325217"/>
                  </a:lnTo>
                  <a:lnTo>
                    <a:pt x="674248" y="363344"/>
                  </a:lnTo>
                  <a:lnTo>
                    <a:pt x="698656" y="403074"/>
                  </a:lnTo>
                  <a:lnTo>
                    <a:pt x="720793" y="444326"/>
                  </a:lnTo>
                  <a:lnTo>
                    <a:pt x="740568" y="487018"/>
                  </a:lnTo>
                  <a:lnTo>
                    <a:pt x="757890" y="531069"/>
                  </a:lnTo>
                  <a:lnTo>
                    <a:pt x="772667" y="576397"/>
                  </a:lnTo>
                  <a:lnTo>
                    <a:pt x="784809" y="622920"/>
                  </a:lnTo>
                  <a:lnTo>
                    <a:pt x="794225" y="670556"/>
                  </a:lnTo>
                  <a:lnTo>
                    <a:pt x="800824" y="719224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1C55A117-1D7A-4F8E-B4F0-F12A3AA10B5D}"/>
              </a:ext>
            </a:extLst>
          </p:cNvPr>
          <p:cNvSpPr txBox="1"/>
          <p:nvPr/>
        </p:nvSpPr>
        <p:spPr>
          <a:xfrm>
            <a:off x="7746782" y="4405696"/>
            <a:ext cx="8267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0034EC"/>
                </a:solidFill>
                <a:latin typeface="Arial"/>
                <a:cs typeface="Arial"/>
              </a:rPr>
              <a:t>24</a:t>
            </a:r>
            <a:r>
              <a:rPr sz="3150" spc="179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 dirty="0">
              <a:latin typeface="Arial"/>
              <a:cs typeface="Arial"/>
            </a:endParaRPr>
          </a:p>
        </p:txBody>
      </p:sp>
      <p:pic>
        <p:nvPicPr>
          <p:cNvPr id="12" name="object 13">
            <a:extLst>
              <a:ext uri="{FF2B5EF4-FFF2-40B4-BE49-F238E27FC236}">
                <a16:creationId xmlns:a16="http://schemas.microsoft.com/office/drawing/2014/main" id="{10CCBF12-949F-A983-D049-557B7CAF59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2495" y="2148194"/>
            <a:ext cx="1755618" cy="1755636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6CBD8DA9-EF9D-81BE-FF77-F0AF9B35049F}"/>
              </a:ext>
            </a:extLst>
          </p:cNvPr>
          <p:cNvSpPr txBox="1"/>
          <p:nvPr/>
        </p:nvSpPr>
        <p:spPr>
          <a:xfrm>
            <a:off x="7784743" y="2603482"/>
            <a:ext cx="800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0034EC"/>
                </a:solidFill>
                <a:latin typeface="Arial"/>
                <a:cs typeface="Arial"/>
              </a:rPr>
              <a:t>27</a:t>
            </a:r>
            <a:r>
              <a:rPr sz="3150" spc="7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 dirty="0">
              <a:latin typeface="Arial"/>
              <a:cs typeface="Arial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A5F869B2-A361-9E05-1BAF-B03BDD339063}"/>
              </a:ext>
            </a:extLst>
          </p:cNvPr>
          <p:cNvGrpSpPr/>
          <p:nvPr/>
        </p:nvGrpSpPr>
        <p:grpSpPr>
          <a:xfrm>
            <a:off x="7858256" y="4941402"/>
            <a:ext cx="414020" cy="518159"/>
            <a:chOff x="6821732" y="3760532"/>
            <a:chExt cx="414020" cy="51815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3BBEF5B7-E516-B1C2-AA7E-8EBC2A393039}"/>
                </a:ext>
              </a:extLst>
            </p:cNvPr>
            <p:cNvSpPr/>
            <p:nvPr/>
          </p:nvSpPr>
          <p:spPr>
            <a:xfrm>
              <a:off x="6876694" y="4011802"/>
              <a:ext cx="154305" cy="254000"/>
            </a:xfrm>
            <a:custGeom>
              <a:avLst/>
              <a:gdLst/>
              <a:ahLst/>
              <a:cxnLst/>
              <a:rect l="l" t="t" r="r" b="b"/>
              <a:pathLst>
                <a:path w="154304" h="254000">
                  <a:moveTo>
                    <a:pt x="3810" y="113398"/>
                  </a:moveTo>
                  <a:lnTo>
                    <a:pt x="2527" y="113385"/>
                  </a:lnTo>
                  <a:lnTo>
                    <a:pt x="1257" y="113271"/>
                  </a:lnTo>
                  <a:lnTo>
                    <a:pt x="0" y="113042"/>
                  </a:lnTo>
                  <a:lnTo>
                    <a:pt x="0" y="113398"/>
                  </a:lnTo>
                  <a:lnTo>
                    <a:pt x="3810" y="113398"/>
                  </a:lnTo>
                  <a:close/>
                </a:path>
                <a:path w="154304" h="254000">
                  <a:moveTo>
                    <a:pt x="77343" y="128600"/>
                  </a:moveTo>
                  <a:lnTo>
                    <a:pt x="0" y="128612"/>
                  </a:lnTo>
                  <a:lnTo>
                    <a:pt x="77343" y="128600"/>
                  </a:lnTo>
                  <a:close/>
                </a:path>
                <a:path w="154304" h="254000">
                  <a:moveTo>
                    <a:pt x="110350" y="18630"/>
                  </a:moveTo>
                  <a:lnTo>
                    <a:pt x="108966" y="11379"/>
                  </a:lnTo>
                  <a:lnTo>
                    <a:pt x="105168" y="5461"/>
                  </a:lnTo>
                  <a:lnTo>
                    <a:pt x="99568" y="1460"/>
                  </a:lnTo>
                  <a:lnTo>
                    <a:pt x="92697" y="0"/>
                  </a:lnTo>
                  <a:lnTo>
                    <a:pt x="82677" y="0"/>
                  </a:lnTo>
                  <a:lnTo>
                    <a:pt x="82651" y="1270"/>
                  </a:lnTo>
                  <a:lnTo>
                    <a:pt x="82511" y="2527"/>
                  </a:lnTo>
                  <a:lnTo>
                    <a:pt x="82245" y="3771"/>
                  </a:lnTo>
                  <a:lnTo>
                    <a:pt x="86741" y="7391"/>
                  </a:lnTo>
                  <a:lnTo>
                    <a:pt x="89331" y="12865"/>
                  </a:lnTo>
                  <a:lnTo>
                    <a:pt x="71640" y="37261"/>
                  </a:lnTo>
                  <a:lnTo>
                    <a:pt x="92697" y="37261"/>
                  </a:lnTo>
                  <a:lnTo>
                    <a:pt x="99568" y="35788"/>
                  </a:lnTo>
                  <a:lnTo>
                    <a:pt x="105168" y="31800"/>
                  </a:lnTo>
                  <a:lnTo>
                    <a:pt x="108966" y="25869"/>
                  </a:lnTo>
                  <a:lnTo>
                    <a:pt x="110350" y="18630"/>
                  </a:lnTo>
                  <a:close/>
                </a:path>
                <a:path w="154304" h="254000">
                  <a:moveTo>
                    <a:pt x="140525" y="64630"/>
                  </a:moveTo>
                  <a:lnTo>
                    <a:pt x="140411" y="54076"/>
                  </a:lnTo>
                  <a:lnTo>
                    <a:pt x="136093" y="49834"/>
                  </a:lnTo>
                  <a:lnTo>
                    <a:pt x="130810" y="49885"/>
                  </a:lnTo>
                  <a:lnTo>
                    <a:pt x="109753" y="49885"/>
                  </a:lnTo>
                  <a:lnTo>
                    <a:pt x="115036" y="49898"/>
                  </a:lnTo>
                  <a:lnTo>
                    <a:pt x="119316" y="54178"/>
                  </a:lnTo>
                  <a:lnTo>
                    <a:pt x="119316" y="59448"/>
                  </a:lnTo>
                  <a:lnTo>
                    <a:pt x="119316" y="64731"/>
                  </a:lnTo>
                  <a:lnTo>
                    <a:pt x="115036" y="68999"/>
                  </a:lnTo>
                  <a:lnTo>
                    <a:pt x="109753" y="69011"/>
                  </a:lnTo>
                  <a:lnTo>
                    <a:pt x="130810" y="69011"/>
                  </a:lnTo>
                  <a:lnTo>
                    <a:pt x="130949" y="69011"/>
                  </a:lnTo>
                  <a:lnTo>
                    <a:pt x="136296" y="68948"/>
                  </a:lnTo>
                  <a:lnTo>
                    <a:pt x="140525" y="64630"/>
                  </a:lnTo>
                  <a:close/>
                </a:path>
                <a:path w="154304" h="254000">
                  <a:moveTo>
                    <a:pt x="148234" y="113042"/>
                  </a:moveTo>
                  <a:lnTo>
                    <a:pt x="146977" y="113271"/>
                  </a:lnTo>
                  <a:lnTo>
                    <a:pt x="145694" y="113385"/>
                  </a:lnTo>
                  <a:lnTo>
                    <a:pt x="144424" y="113385"/>
                  </a:lnTo>
                  <a:lnTo>
                    <a:pt x="127177" y="113385"/>
                  </a:lnTo>
                  <a:lnTo>
                    <a:pt x="127177" y="179870"/>
                  </a:lnTo>
                  <a:lnTo>
                    <a:pt x="122351" y="206133"/>
                  </a:lnTo>
                  <a:lnTo>
                    <a:pt x="109042" y="228384"/>
                  </a:lnTo>
                  <a:lnTo>
                    <a:pt x="88900" y="244716"/>
                  </a:lnTo>
                  <a:lnTo>
                    <a:pt x="63588" y="253225"/>
                  </a:lnTo>
                  <a:lnTo>
                    <a:pt x="67119" y="253733"/>
                  </a:lnTo>
                  <a:lnTo>
                    <a:pt x="70675" y="253987"/>
                  </a:lnTo>
                  <a:lnTo>
                    <a:pt x="74244" y="253987"/>
                  </a:lnTo>
                  <a:lnTo>
                    <a:pt x="103060" y="248145"/>
                  </a:lnTo>
                  <a:lnTo>
                    <a:pt x="126580" y="232257"/>
                  </a:lnTo>
                  <a:lnTo>
                    <a:pt x="142443" y="208699"/>
                  </a:lnTo>
                  <a:lnTo>
                    <a:pt x="148234" y="179870"/>
                  </a:lnTo>
                  <a:lnTo>
                    <a:pt x="148234" y="113042"/>
                  </a:lnTo>
                  <a:close/>
                </a:path>
                <a:path w="154304" h="254000">
                  <a:moveTo>
                    <a:pt x="154127" y="96380"/>
                  </a:moveTo>
                  <a:lnTo>
                    <a:pt x="154076" y="91097"/>
                  </a:lnTo>
                  <a:lnTo>
                    <a:pt x="154025" y="85826"/>
                  </a:lnTo>
                  <a:lnTo>
                    <a:pt x="149694" y="81584"/>
                  </a:lnTo>
                  <a:lnTo>
                    <a:pt x="144411" y="81635"/>
                  </a:lnTo>
                  <a:lnTo>
                    <a:pt x="123367" y="81635"/>
                  </a:lnTo>
                  <a:lnTo>
                    <a:pt x="128638" y="81648"/>
                  </a:lnTo>
                  <a:lnTo>
                    <a:pt x="132918" y="85928"/>
                  </a:lnTo>
                  <a:lnTo>
                    <a:pt x="132918" y="91198"/>
                  </a:lnTo>
                  <a:lnTo>
                    <a:pt x="132918" y="96481"/>
                  </a:lnTo>
                  <a:lnTo>
                    <a:pt x="128638" y="100749"/>
                  </a:lnTo>
                  <a:lnTo>
                    <a:pt x="123367" y="100761"/>
                  </a:lnTo>
                  <a:lnTo>
                    <a:pt x="144411" y="100761"/>
                  </a:lnTo>
                  <a:lnTo>
                    <a:pt x="144551" y="100761"/>
                  </a:lnTo>
                  <a:lnTo>
                    <a:pt x="149898" y="100698"/>
                  </a:lnTo>
                  <a:lnTo>
                    <a:pt x="154127" y="9638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E3AA3F26-378C-6D3C-B50B-89BC5A8F06B4}"/>
                </a:ext>
              </a:extLst>
            </p:cNvPr>
            <p:cNvSpPr/>
            <p:nvPr/>
          </p:nvSpPr>
          <p:spPr>
            <a:xfrm>
              <a:off x="6968424" y="3760532"/>
              <a:ext cx="267335" cy="487680"/>
            </a:xfrm>
            <a:custGeom>
              <a:avLst/>
              <a:gdLst/>
              <a:ahLst/>
              <a:cxnLst/>
              <a:rect l="l" t="t" r="r" b="b"/>
              <a:pathLst>
                <a:path w="267334" h="487679">
                  <a:moveTo>
                    <a:pt x="56821" y="58143"/>
                  </a:moveTo>
                  <a:lnTo>
                    <a:pt x="44190" y="58143"/>
                  </a:lnTo>
                  <a:lnTo>
                    <a:pt x="44190" y="7774"/>
                  </a:lnTo>
                  <a:lnTo>
                    <a:pt x="51963" y="0"/>
                  </a:lnTo>
                  <a:lnTo>
                    <a:pt x="63243" y="0"/>
                  </a:lnTo>
                  <a:lnTo>
                    <a:pt x="64924" y="246"/>
                  </a:lnTo>
                  <a:lnTo>
                    <a:pt x="103286" y="12090"/>
                  </a:lnTo>
                  <a:lnTo>
                    <a:pt x="60381" y="12090"/>
                  </a:lnTo>
                  <a:lnTo>
                    <a:pt x="57749" y="13529"/>
                  </a:lnTo>
                  <a:lnTo>
                    <a:pt x="56887" y="16469"/>
                  </a:lnTo>
                  <a:lnTo>
                    <a:pt x="56821" y="58143"/>
                  </a:lnTo>
                  <a:close/>
                </a:path>
                <a:path w="267334" h="487679">
                  <a:moveTo>
                    <a:pt x="9804" y="251957"/>
                  </a:moveTo>
                  <a:lnTo>
                    <a:pt x="2827" y="251957"/>
                  </a:lnTo>
                  <a:lnTo>
                    <a:pt x="0" y="249129"/>
                  </a:lnTo>
                  <a:lnTo>
                    <a:pt x="9" y="65227"/>
                  </a:lnTo>
                  <a:lnTo>
                    <a:pt x="7083" y="58153"/>
                  </a:lnTo>
                  <a:lnTo>
                    <a:pt x="15812" y="58143"/>
                  </a:lnTo>
                  <a:lnTo>
                    <a:pt x="209493" y="58143"/>
                  </a:lnTo>
                  <a:lnTo>
                    <a:pt x="62892" y="12826"/>
                  </a:lnTo>
                  <a:lnTo>
                    <a:pt x="60381" y="12090"/>
                  </a:lnTo>
                  <a:lnTo>
                    <a:pt x="103286" y="12090"/>
                  </a:lnTo>
                  <a:lnTo>
                    <a:pt x="252535" y="58225"/>
                  </a:lnTo>
                  <a:lnTo>
                    <a:pt x="260595" y="59065"/>
                  </a:lnTo>
                  <a:lnTo>
                    <a:pt x="266720" y="65853"/>
                  </a:lnTo>
                  <a:lnTo>
                    <a:pt x="266720" y="70778"/>
                  </a:lnTo>
                  <a:lnTo>
                    <a:pt x="14056" y="70780"/>
                  </a:lnTo>
                  <a:lnTo>
                    <a:pt x="12637" y="72199"/>
                  </a:lnTo>
                  <a:lnTo>
                    <a:pt x="12631" y="249129"/>
                  </a:lnTo>
                  <a:lnTo>
                    <a:pt x="9804" y="251957"/>
                  </a:lnTo>
                  <a:close/>
                </a:path>
                <a:path w="267334" h="487679">
                  <a:moveTo>
                    <a:pt x="250918" y="487492"/>
                  </a:moveTo>
                  <a:lnTo>
                    <a:pt x="41860" y="487480"/>
                  </a:lnTo>
                  <a:lnTo>
                    <a:pt x="39044" y="484664"/>
                  </a:lnTo>
                  <a:lnTo>
                    <a:pt x="39044" y="477687"/>
                  </a:lnTo>
                  <a:lnTo>
                    <a:pt x="41872" y="474859"/>
                  </a:lnTo>
                  <a:lnTo>
                    <a:pt x="252674" y="474857"/>
                  </a:lnTo>
                  <a:lnTo>
                    <a:pt x="254099" y="473435"/>
                  </a:lnTo>
                  <a:lnTo>
                    <a:pt x="254097" y="73055"/>
                  </a:lnTo>
                  <a:lnTo>
                    <a:pt x="253711" y="72199"/>
                  </a:lnTo>
                  <a:lnTo>
                    <a:pt x="253037" y="71601"/>
                  </a:lnTo>
                  <a:lnTo>
                    <a:pt x="250363" y="70778"/>
                  </a:lnTo>
                  <a:lnTo>
                    <a:pt x="266720" y="70778"/>
                  </a:lnTo>
                  <a:lnTo>
                    <a:pt x="266721" y="480407"/>
                  </a:lnTo>
                  <a:lnTo>
                    <a:pt x="259647" y="487480"/>
                  </a:lnTo>
                  <a:lnTo>
                    <a:pt x="250918" y="48749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7A285561-D315-1513-57BC-8945C90AEB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534" y="4094467"/>
              <a:ext cx="126599" cy="98107"/>
            </a:xfrm>
            <a:prstGeom prst="rect">
              <a:avLst/>
            </a:prstGeom>
          </p:spPr>
        </p:pic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6463444C-CF34-BA09-DFEC-10F99A2F25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648" y="3894631"/>
              <a:ext cx="187275" cy="130629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8F63C284-9EC2-83E9-5BE5-E2E7FB452441}"/>
                </a:ext>
              </a:extLst>
            </p:cNvPr>
            <p:cNvSpPr/>
            <p:nvPr/>
          </p:nvSpPr>
          <p:spPr>
            <a:xfrm>
              <a:off x="6821732" y="3999162"/>
              <a:ext cx="221615" cy="279400"/>
            </a:xfrm>
            <a:custGeom>
              <a:avLst/>
              <a:gdLst/>
              <a:ahLst/>
              <a:cxnLst/>
              <a:rect l="l" t="t" r="r" b="b"/>
              <a:pathLst>
                <a:path w="221615" h="279400">
                  <a:moveTo>
                    <a:pt x="171971" y="49893"/>
                  </a:moveTo>
                  <a:lnTo>
                    <a:pt x="81698" y="49885"/>
                  </a:lnTo>
                  <a:lnTo>
                    <a:pt x="80212" y="41385"/>
                  </a:lnTo>
                  <a:lnTo>
                    <a:pt x="82040" y="33251"/>
                  </a:lnTo>
                  <a:lnTo>
                    <a:pt x="101934" y="20233"/>
                  </a:lnTo>
                  <a:lnTo>
                    <a:pt x="114973" y="20233"/>
                  </a:lnTo>
                  <a:lnTo>
                    <a:pt x="121297" y="19481"/>
                  </a:lnTo>
                  <a:lnTo>
                    <a:pt x="125197" y="14418"/>
                  </a:lnTo>
                  <a:lnTo>
                    <a:pt x="125410" y="11623"/>
                  </a:lnTo>
                  <a:lnTo>
                    <a:pt x="123558" y="4537"/>
                  </a:lnTo>
                  <a:lnTo>
                    <a:pt x="125580" y="1086"/>
                  </a:lnTo>
                  <a:lnTo>
                    <a:pt x="129474" y="69"/>
                  </a:lnTo>
                  <a:lnTo>
                    <a:pt x="130009" y="0"/>
                  </a:lnTo>
                  <a:lnTo>
                    <a:pt x="147669" y="0"/>
                  </a:lnTo>
                  <a:lnTo>
                    <a:pt x="159446" y="2460"/>
                  </a:lnTo>
                  <a:lnTo>
                    <a:pt x="169073" y="9166"/>
                  </a:lnTo>
                  <a:lnTo>
                    <a:pt x="171337" y="12630"/>
                  </a:lnTo>
                  <a:lnTo>
                    <a:pt x="137652" y="12630"/>
                  </a:lnTo>
                  <a:lnTo>
                    <a:pt x="137623" y="16741"/>
                  </a:lnTo>
                  <a:lnTo>
                    <a:pt x="96909" y="32863"/>
                  </a:lnTo>
                  <a:lnTo>
                    <a:pt x="92844" y="36920"/>
                  </a:lnTo>
                  <a:lnTo>
                    <a:pt x="92835" y="45242"/>
                  </a:lnTo>
                  <a:lnTo>
                    <a:pt x="94628" y="48288"/>
                  </a:lnTo>
                  <a:lnTo>
                    <a:pt x="97518" y="49891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71973" y="49891"/>
                  </a:moveTo>
                  <a:lnTo>
                    <a:pt x="147669" y="49891"/>
                  </a:lnTo>
                  <a:lnTo>
                    <a:pt x="154534" y="48425"/>
                  </a:lnTo>
                  <a:lnTo>
                    <a:pt x="160146" y="44429"/>
                  </a:lnTo>
                  <a:lnTo>
                    <a:pt x="163932" y="38506"/>
                  </a:lnTo>
                  <a:lnTo>
                    <a:pt x="165322" y="31261"/>
                  </a:lnTo>
                  <a:lnTo>
                    <a:pt x="163921" y="23998"/>
                  </a:lnTo>
                  <a:lnTo>
                    <a:pt x="160146" y="18093"/>
                  </a:lnTo>
                  <a:lnTo>
                    <a:pt x="154534" y="14096"/>
                  </a:lnTo>
                  <a:lnTo>
                    <a:pt x="147669" y="12630"/>
                  </a:lnTo>
                  <a:lnTo>
                    <a:pt x="171337" y="12630"/>
                  </a:lnTo>
                  <a:lnTo>
                    <a:pt x="175569" y="19105"/>
                  </a:lnTo>
                  <a:lnTo>
                    <a:pt x="177953" y="31261"/>
                  </a:lnTo>
                  <a:lnTo>
                    <a:pt x="177968" y="37947"/>
                  </a:lnTo>
                  <a:lnTo>
                    <a:pt x="175875" y="44467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12936" y="32863"/>
                  </a:moveTo>
                  <a:lnTo>
                    <a:pt x="96914" y="32858"/>
                  </a:lnTo>
                  <a:lnTo>
                    <a:pt x="113415" y="32858"/>
                  </a:lnTo>
                  <a:lnTo>
                    <a:pt x="112936" y="32863"/>
                  </a:lnTo>
                  <a:close/>
                </a:path>
                <a:path w="221615" h="279400">
                  <a:moveTo>
                    <a:pt x="129164" y="279251"/>
                  </a:moveTo>
                  <a:lnTo>
                    <a:pt x="108411" y="276741"/>
                  </a:lnTo>
                  <a:lnTo>
                    <a:pt x="89120" y="269471"/>
                  </a:lnTo>
                  <a:lnTo>
                    <a:pt x="72090" y="257853"/>
                  </a:lnTo>
                  <a:lnTo>
                    <a:pt x="58118" y="242305"/>
                  </a:lnTo>
                  <a:lnTo>
                    <a:pt x="29624" y="230642"/>
                  </a:lnTo>
                  <a:lnTo>
                    <a:pt x="13869" y="220146"/>
                  </a:lnTo>
                  <a:lnTo>
                    <a:pt x="3715" y="204950"/>
                  </a:lnTo>
                  <a:lnTo>
                    <a:pt x="0" y="187056"/>
                  </a:lnTo>
                  <a:lnTo>
                    <a:pt x="3561" y="168463"/>
                  </a:lnTo>
                  <a:lnTo>
                    <a:pt x="9969" y="157357"/>
                  </a:lnTo>
                  <a:lnTo>
                    <a:pt x="18930" y="148494"/>
                  </a:lnTo>
                  <a:lnTo>
                    <a:pt x="29900" y="142287"/>
                  </a:lnTo>
                  <a:lnTo>
                    <a:pt x="42332" y="139148"/>
                  </a:lnTo>
                  <a:lnTo>
                    <a:pt x="42332" y="118680"/>
                  </a:lnTo>
                  <a:lnTo>
                    <a:pt x="37829" y="111132"/>
                  </a:lnTo>
                  <a:lnTo>
                    <a:pt x="36612" y="102736"/>
                  </a:lnTo>
                  <a:lnTo>
                    <a:pt x="38633" y="94495"/>
                  </a:lnTo>
                  <a:lnTo>
                    <a:pt x="43842" y="87416"/>
                  </a:lnTo>
                  <a:lnTo>
                    <a:pt x="46925" y="84617"/>
                  </a:lnTo>
                  <a:lnTo>
                    <a:pt x="50736" y="82745"/>
                  </a:lnTo>
                  <a:lnTo>
                    <a:pt x="54835" y="82014"/>
                  </a:lnTo>
                  <a:lnTo>
                    <a:pt x="52505" y="73535"/>
                  </a:lnTo>
                  <a:lnTo>
                    <a:pt x="71171" y="49885"/>
                  </a:lnTo>
                  <a:lnTo>
                    <a:pt x="171971" y="49893"/>
                  </a:lnTo>
                  <a:lnTo>
                    <a:pt x="185779" y="49893"/>
                  </a:lnTo>
                  <a:lnTo>
                    <a:pt x="194410" y="51628"/>
                  </a:lnTo>
                  <a:lnTo>
                    <a:pt x="201462" y="56372"/>
                  </a:lnTo>
                  <a:lnTo>
                    <a:pt x="205581" y="62468"/>
                  </a:lnTo>
                  <a:lnTo>
                    <a:pt x="69372" y="62468"/>
                  </a:lnTo>
                  <a:lnTo>
                    <a:pt x="65048" y="66704"/>
                  </a:lnTo>
                  <a:lnTo>
                    <a:pt x="64937" y="77263"/>
                  </a:lnTo>
                  <a:lnTo>
                    <a:pt x="69172" y="81587"/>
                  </a:lnTo>
                  <a:lnTo>
                    <a:pt x="74652" y="81643"/>
                  </a:lnTo>
                  <a:lnTo>
                    <a:pt x="185779" y="81643"/>
                  </a:lnTo>
                  <a:lnTo>
                    <a:pt x="191059" y="81698"/>
                  </a:lnTo>
                  <a:lnTo>
                    <a:pt x="205787" y="81698"/>
                  </a:lnTo>
                  <a:lnTo>
                    <a:pt x="205368" y="82486"/>
                  </a:lnTo>
                  <a:lnTo>
                    <a:pt x="213202" y="86465"/>
                  </a:lnTo>
                  <a:lnTo>
                    <a:pt x="218711" y="92916"/>
                  </a:lnTo>
                  <a:lnTo>
                    <a:pt x="219165" y="94274"/>
                  </a:lnTo>
                  <a:lnTo>
                    <a:pt x="58777" y="94274"/>
                  </a:lnTo>
                  <a:lnTo>
                    <a:pt x="53497" y="94330"/>
                  </a:lnTo>
                  <a:lnTo>
                    <a:pt x="49262" y="98654"/>
                  </a:lnTo>
                  <a:lnTo>
                    <a:pt x="49372" y="109134"/>
                  </a:lnTo>
                  <a:lnTo>
                    <a:pt x="53575" y="113338"/>
                  </a:lnTo>
                  <a:lnTo>
                    <a:pt x="58777" y="113393"/>
                  </a:lnTo>
                  <a:lnTo>
                    <a:pt x="199385" y="113393"/>
                  </a:lnTo>
                  <a:lnTo>
                    <a:pt x="204665" y="113449"/>
                  </a:lnTo>
                  <a:lnTo>
                    <a:pt x="219628" y="113449"/>
                  </a:lnTo>
                  <a:lnTo>
                    <a:pt x="218154" y="116122"/>
                  </a:lnTo>
                  <a:lnTo>
                    <a:pt x="215833" y="118680"/>
                  </a:lnTo>
                  <a:lnTo>
                    <a:pt x="215832" y="125675"/>
                  </a:lnTo>
                  <a:lnTo>
                    <a:pt x="54963" y="125675"/>
                  </a:lnTo>
                  <a:lnTo>
                    <a:pt x="54963" y="141253"/>
                  </a:lnTo>
                  <a:lnTo>
                    <a:pt x="156789" y="141253"/>
                  </a:lnTo>
                  <a:lnTo>
                    <a:pt x="159597" y="144061"/>
                  </a:lnTo>
                  <a:lnTo>
                    <a:pt x="159599" y="151039"/>
                  </a:lnTo>
                  <a:lnTo>
                    <a:pt x="158754" y="151884"/>
                  </a:lnTo>
                  <a:lnTo>
                    <a:pt x="42332" y="151884"/>
                  </a:lnTo>
                  <a:lnTo>
                    <a:pt x="29271" y="156689"/>
                  </a:lnTo>
                  <a:lnTo>
                    <a:pt x="19408" y="165812"/>
                  </a:lnTo>
                  <a:lnTo>
                    <a:pt x="13687" y="177967"/>
                  </a:lnTo>
                  <a:lnTo>
                    <a:pt x="13047" y="191868"/>
                  </a:lnTo>
                  <a:lnTo>
                    <a:pt x="15577" y="200572"/>
                  </a:lnTo>
                  <a:lnTo>
                    <a:pt x="20165" y="208221"/>
                  </a:lnTo>
                  <a:lnTo>
                    <a:pt x="26535" y="214466"/>
                  </a:lnTo>
                  <a:lnTo>
                    <a:pt x="34410" y="218953"/>
                  </a:lnTo>
                  <a:lnTo>
                    <a:pt x="48573" y="224752"/>
                  </a:lnTo>
                  <a:lnTo>
                    <a:pt x="63111" y="224752"/>
                  </a:lnTo>
                  <a:lnTo>
                    <a:pt x="76695" y="244888"/>
                  </a:lnTo>
                  <a:lnTo>
                    <a:pt x="100245" y="260774"/>
                  </a:lnTo>
                  <a:lnTo>
                    <a:pt x="129081" y="266620"/>
                  </a:lnTo>
                  <a:lnTo>
                    <a:pt x="171506" y="266620"/>
                  </a:lnTo>
                  <a:lnTo>
                    <a:pt x="162911" y="272421"/>
                  </a:lnTo>
                  <a:lnTo>
                    <a:pt x="129164" y="279251"/>
                  </a:lnTo>
                  <a:close/>
                </a:path>
                <a:path w="221615" h="279400">
                  <a:moveTo>
                    <a:pt x="205787" y="81698"/>
                  </a:moveTo>
                  <a:lnTo>
                    <a:pt x="191059" y="81698"/>
                  </a:lnTo>
                  <a:lnTo>
                    <a:pt x="195383" y="77463"/>
                  </a:lnTo>
                  <a:lnTo>
                    <a:pt x="195493" y="66904"/>
                  </a:lnTo>
                  <a:lnTo>
                    <a:pt x="191258" y="62579"/>
                  </a:lnTo>
                  <a:lnTo>
                    <a:pt x="185779" y="62524"/>
                  </a:lnTo>
                  <a:lnTo>
                    <a:pt x="74652" y="62524"/>
                  </a:lnTo>
                  <a:lnTo>
                    <a:pt x="69372" y="62468"/>
                  </a:lnTo>
                  <a:lnTo>
                    <a:pt x="205581" y="62468"/>
                  </a:lnTo>
                  <a:lnTo>
                    <a:pt x="206220" y="63414"/>
                  </a:lnTo>
                  <a:lnTo>
                    <a:pt x="207971" y="72042"/>
                  </a:lnTo>
                  <a:lnTo>
                    <a:pt x="207974" y="75684"/>
                  </a:lnTo>
                  <a:lnTo>
                    <a:pt x="207079" y="79271"/>
                  </a:lnTo>
                  <a:lnTo>
                    <a:pt x="205787" y="81698"/>
                  </a:lnTo>
                  <a:close/>
                </a:path>
                <a:path w="221615" h="279400">
                  <a:moveTo>
                    <a:pt x="219628" y="113449"/>
                  </a:moveTo>
                  <a:lnTo>
                    <a:pt x="204665" y="113449"/>
                  </a:lnTo>
                  <a:lnTo>
                    <a:pt x="208989" y="109213"/>
                  </a:lnTo>
                  <a:lnTo>
                    <a:pt x="209099" y="98654"/>
                  </a:lnTo>
                  <a:lnTo>
                    <a:pt x="204865" y="94330"/>
                  </a:lnTo>
                  <a:lnTo>
                    <a:pt x="199385" y="94274"/>
                  </a:lnTo>
                  <a:lnTo>
                    <a:pt x="219165" y="94274"/>
                  </a:lnTo>
                  <a:lnTo>
                    <a:pt x="221399" y="100961"/>
                  </a:lnTo>
                  <a:lnTo>
                    <a:pt x="220770" y="109725"/>
                  </a:lnTo>
                  <a:lnTo>
                    <a:pt x="219846" y="113055"/>
                  </a:lnTo>
                  <a:lnTo>
                    <a:pt x="219628" y="113449"/>
                  </a:lnTo>
                  <a:close/>
                </a:path>
                <a:path w="221615" h="279400">
                  <a:moveTo>
                    <a:pt x="57498" y="126020"/>
                  </a:moveTo>
                  <a:lnTo>
                    <a:pt x="56218" y="125901"/>
                  </a:lnTo>
                  <a:lnTo>
                    <a:pt x="54963" y="125675"/>
                  </a:lnTo>
                  <a:lnTo>
                    <a:pt x="203199" y="125675"/>
                  </a:lnTo>
                  <a:lnTo>
                    <a:pt x="201932" y="125902"/>
                  </a:lnTo>
                  <a:lnTo>
                    <a:pt x="200664" y="126019"/>
                  </a:lnTo>
                  <a:lnTo>
                    <a:pt x="57498" y="126020"/>
                  </a:lnTo>
                  <a:close/>
                </a:path>
                <a:path w="221615" h="279400">
                  <a:moveTo>
                    <a:pt x="171506" y="266620"/>
                  </a:moveTo>
                  <a:lnTo>
                    <a:pt x="129081" y="266620"/>
                  </a:lnTo>
                  <a:lnTo>
                    <a:pt x="157917" y="260773"/>
                  </a:lnTo>
                  <a:lnTo>
                    <a:pt x="181466" y="244887"/>
                  </a:lnTo>
                  <a:lnTo>
                    <a:pt x="197353" y="221338"/>
                  </a:lnTo>
                  <a:lnTo>
                    <a:pt x="203198" y="192504"/>
                  </a:lnTo>
                  <a:lnTo>
                    <a:pt x="203199" y="153864"/>
                  </a:lnTo>
                  <a:lnTo>
                    <a:pt x="179361" y="153864"/>
                  </a:lnTo>
                  <a:lnTo>
                    <a:pt x="176536" y="151039"/>
                  </a:lnTo>
                  <a:lnTo>
                    <a:pt x="176534" y="144061"/>
                  </a:lnTo>
                  <a:lnTo>
                    <a:pt x="179361" y="141233"/>
                  </a:lnTo>
                  <a:lnTo>
                    <a:pt x="203199" y="141233"/>
                  </a:lnTo>
                  <a:lnTo>
                    <a:pt x="203199" y="125675"/>
                  </a:lnTo>
                  <a:lnTo>
                    <a:pt x="215832" y="125675"/>
                  </a:lnTo>
                  <a:lnTo>
                    <a:pt x="215832" y="192504"/>
                  </a:lnTo>
                  <a:lnTo>
                    <a:pt x="209033" y="226256"/>
                  </a:lnTo>
                  <a:lnTo>
                    <a:pt x="190463" y="253826"/>
                  </a:lnTo>
                  <a:lnTo>
                    <a:pt x="171506" y="266620"/>
                  </a:lnTo>
                  <a:close/>
                </a:path>
                <a:path w="221615" h="279400">
                  <a:moveTo>
                    <a:pt x="156789" y="141253"/>
                  </a:moveTo>
                  <a:lnTo>
                    <a:pt x="54963" y="141253"/>
                  </a:lnTo>
                  <a:lnTo>
                    <a:pt x="153283" y="141236"/>
                  </a:lnTo>
                  <a:lnTo>
                    <a:pt x="156772" y="141236"/>
                  </a:lnTo>
                  <a:close/>
                </a:path>
                <a:path w="221615" h="279400">
                  <a:moveTo>
                    <a:pt x="63111" y="224752"/>
                  </a:moveTo>
                  <a:lnTo>
                    <a:pt x="48573" y="224752"/>
                  </a:lnTo>
                  <a:lnTo>
                    <a:pt x="45856" y="216943"/>
                  </a:lnTo>
                  <a:lnTo>
                    <a:pt x="43903" y="208927"/>
                  </a:lnTo>
                  <a:lnTo>
                    <a:pt x="42725" y="200762"/>
                  </a:lnTo>
                  <a:lnTo>
                    <a:pt x="42332" y="192504"/>
                  </a:lnTo>
                  <a:lnTo>
                    <a:pt x="42332" y="151884"/>
                  </a:lnTo>
                  <a:lnTo>
                    <a:pt x="158754" y="151884"/>
                  </a:lnTo>
                  <a:lnTo>
                    <a:pt x="156772" y="153867"/>
                  </a:lnTo>
                  <a:lnTo>
                    <a:pt x="54961" y="153884"/>
                  </a:lnTo>
                  <a:lnTo>
                    <a:pt x="54961" y="192504"/>
                  </a:lnTo>
                  <a:lnTo>
                    <a:pt x="60808" y="221339"/>
                  </a:lnTo>
                  <a:lnTo>
                    <a:pt x="63111" y="224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909928"/>
            <a:ext cx="244729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21" name="object 15">
            <a:extLst>
              <a:ext uri="{FF2B5EF4-FFF2-40B4-BE49-F238E27FC236}">
                <a16:creationId xmlns:a16="http://schemas.microsoft.com/office/drawing/2014/main" id="{D2D7EB65-020E-3006-9092-CEC6174A4EA2}"/>
              </a:ext>
            </a:extLst>
          </p:cNvPr>
          <p:cNvGrpSpPr/>
          <p:nvPr/>
        </p:nvGrpSpPr>
        <p:grpSpPr>
          <a:xfrm>
            <a:off x="9501153" y="3323001"/>
            <a:ext cx="2197735" cy="2197735"/>
            <a:chOff x="9018694" y="2506242"/>
            <a:chExt cx="2197735" cy="2197735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9F7ECD8-04A7-90F1-F4EB-23A88D666B14}"/>
                </a:ext>
              </a:extLst>
            </p:cNvPr>
            <p:cNvSpPr/>
            <p:nvPr/>
          </p:nvSpPr>
          <p:spPr>
            <a:xfrm>
              <a:off x="9093306" y="2580855"/>
              <a:ext cx="2048510" cy="2048510"/>
            </a:xfrm>
            <a:custGeom>
              <a:avLst/>
              <a:gdLst/>
              <a:ahLst/>
              <a:cxnLst/>
              <a:rect l="l" t="t" r="r" b="b"/>
              <a:pathLst>
                <a:path w="2048509" h="2048510">
                  <a:moveTo>
                    <a:pt x="39599" y="1305050"/>
                  </a:moveTo>
                  <a:lnTo>
                    <a:pt x="27523" y="1258769"/>
                  </a:lnTo>
                  <a:lnTo>
                    <a:pt x="17682" y="1212433"/>
                  </a:lnTo>
                  <a:lnTo>
                    <a:pt x="10042" y="1166101"/>
                  </a:lnTo>
                  <a:lnTo>
                    <a:pt x="4570" y="1119833"/>
                  </a:lnTo>
                  <a:lnTo>
                    <a:pt x="1233" y="1073689"/>
                  </a:lnTo>
                  <a:lnTo>
                    <a:pt x="0" y="1027727"/>
                  </a:lnTo>
                  <a:lnTo>
                    <a:pt x="836" y="982009"/>
                  </a:lnTo>
                  <a:lnTo>
                    <a:pt x="3710" y="936593"/>
                  </a:lnTo>
                  <a:lnTo>
                    <a:pt x="8589" y="891539"/>
                  </a:lnTo>
                  <a:lnTo>
                    <a:pt x="15439" y="846907"/>
                  </a:lnTo>
                  <a:lnTo>
                    <a:pt x="24229" y="802756"/>
                  </a:lnTo>
                  <a:lnTo>
                    <a:pt x="34925" y="759147"/>
                  </a:lnTo>
                  <a:lnTo>
                    <a:pt x="47495" y="716138"/>
                  </a:lnTo>
                  <a:lnTo>
                    <a:pt x="61907" y="673790"/>
                  </a:lnTo>
                  <a:lnTo>
                    <a:pt x="78126" y="632161"/>
                  </a:lnTo>
                  <a:lnTo>
                    <a:pt x="96122" y="591313"/>
                  </a:lnTo>
                  <a:lnTo>
                    <a:pt x="115860" y="551304"/>
                  </a:lnTo>
                  <a:lnTo>
                    <a:pt x="137308" y="512194"/>
                  </a:lnTo>
                  <a:lnTo>
                    <a:pt x="160434" y="474043"/>
                  </a:lnTo>
                  <a:lnTo>
                    <a:pt x="185205" y="436911"/>
                  </a:lnTo>
                  <a:lnTo>
                    <a:pt x="211588" y="400856"/>
                  </a:lnTo>
                  <a:lnTo>
                    <a:pt x="239550" y="365939"/>
                  </a:lnTo>
                  <a:lnTo>
                    <a:pt x="269059" y="332220"/>
                  </a:lnTo>
                  <a:lnTo>
                    <a:pt x="300081" y="299758"/>
                  </a:lnTo>
                  <a:lnTo>
                    <a:pt x="332585" y="268612"/>
                  </a:lnTo>
                  <a:lnTo>
                    <a:pt x="366537" y="238843"/>
                  </a:lnTo>
                  <a:lnTo>
                    <a:pt x="401905" y="210510"/>
                  </a:lnTo>
                  <a:lnTo>
                    <a:pt x="438656" y="183672"/>
                  </a:lnTo>
                  <a:lnTo>
                    <a:pt x="476758" y="158391"/>
                  </a:lnTo>
                  <a:lnTo>
                    <a:pt x="516177" y="134724"/>
                  </a:lnTo>
                  <a:lnTo>
                    <a:pt x="556880" y="112731"/>
                  </a:lnTo>
                  <a:lnTo>
                    <a:pt x="598836" y="92474"/>
                  </a:lnTo>
                  <a:lnTo>
                    <a:pt x="642011" y="74010"/>
                  </a:lnTo>
                  <a:lnTo>
                    <a:pt x="686373" y="57400"/>
                  </a:lnTo>
                  <a:lnTo>
                    <a:pt x="731889" y="42703"/>
                  </a:lnTo>
                  <a:lnTo>
                    <a:pt x="778032" y="30110"/>
                  </a:lnTo>
                  <a:lnTo>
                    <a:pt x="824254" y="19750"/>
                  </a:lnTo>
                  <a:lnTo>
                    <a:pt x="870498" y="11591"/>
                  </a:lnTo>
                  <a:lnTo>
                    <a:pt x="916701" y="5601"/>
                  </a:lnTo>
                  <a:lnTo>
                    <a:pt x="962806" y="1748"/>
                  </a:lnTo>
                  <a:lnTo>
                    <a:pt x="1008750" y="0"/>
                  </a:lnTo>
                  <a:lnTo>
                    <a:pt x="1054475" y="324"/>
                  </a:lnTo>
                  <a:lnTo>
                    <a:pt x="1099921" y="2689"/>
                  </a:lnTo>
                  <a:lnTo>
                    <a:pt x="1145026" y="7062"/>
                  </a:lnTo>
                  <a:lnTo>
                    <a:pt x="1189733" y="13412"/>
                  </a:lnTo>
                  <a:lnTo>
                    <a:pt x="1233979" y="21707"/>
                  </a:lnTo>
                  <a:lnTo>
                    <a:pt x="1277706" y="31914"/>
                  </a:lnTo>
                  <a:lnTo>
                    <a:pt x="1320852" y="44001"/>
                  </a:lnTo>
                  <a:lnTo>
                    <a:pt x="1363360" y="57937"/>
                  </a:lnTo>
                  <a:lnTo>
                    <a:pt x="1405167" y="73689"/>
                  </a:lnTo>
                  <a:lnTo>
                    <a:pt x="1446214" y="91226"/>
                  </a:lnTo>
                  <a:lnTo>
                    <a:pt x="1486442" y="110515"/>
                  </a:lnTo>
                  <a:lnTo>
                    <a:pt x="1525790" y="131524"/>
                  </a:lnTo>
                  <a:lnTo>
                    <a:pt x="1564198" y="154221"/>
                  </a:lnTo>
                  <a:lnTo>
                    <a:pt x="1601605" y="178574"/>
                  </a:lnTo>
                  <a:lnTo>
                    <a:pt x="1637953" y="204551"/>
                  </a:lnTo>
                  <a:lnTo>
                    <a:pt x="1673181" y="232120"/>
                  </a:lnTo>
                  <a:lnTo>
                    <a:pt x="1707229" y="261249"/>
                  </a:lnTo>
                  <a:lnTo>
                    <a:pt x="1740037" y="291906"/>
                  </a:lnTo>
                  <a:lnTo>
                    <a:pt x="1771545" y="324059"/>
                  </a:lnTo>
                  <a:lnTo>
                    <a:pt x="1801693" y="357675"/>
                  </a:lnTo>
                  <a:lnTo>
                    <a:pt x="1830420" y="392724"/>
                  </a:lnTo>
                  <a:lnTo>
                    <a:pt x="1857668" y="429172"/>
                  </a:lnTo>
                  <a:lnTo>
                    <a:pt x="1883375" y="466987"/>
                  </a:lnTo>
                  <a:lnTo>
                    <a:pt x="1907482" y="506138"/>
                  </a:lnTo>
                  <a:lnTo>
                    <a:pt x="1929929" y="546593"/>
                  </a:lnTo>
                  <a:lnTo>
                    <a:pt x="1950655" y="588319"/>
                  </a:lnTo>
                  <a:lnTo>
                    <a:pt x="1969602" y="631285"/>
                  </a:lnTo>
                  <a:lnTo>
                    <a:pt x="1986708" y="675458"/>
                  </a:lnTo>
                  <a:lnTo>
                    <a:pt x="2001913" y="720807"/>
                  </a:lnTo>
                  <a:lnTo>
                    <a:pt x="2015022" y="766805"/>
                  </a:lnTo>
                  <a:lnTo>
                    <a:pt x="2025900" y="812909"/>
                  </a:lnTo>
                  <a:lnTo>
                    <a:pt x="2034576" y="859058"/>
                  </a:lnTo>
                  <a:lnTo>
                    <a:pt x="2041084" y="905191"/>
                  </a:lnTo>
                  <a:lnTo>
                    <a:pt x="2045453" y="951250"/>
                  </a:lnTo>
                  <a:lnTo>
                    <a:pt x="2047717" y="997172"/>
                  </a:lnTo>
                  <a:lnTo>
                    <a:pt x="2047905" y="1042898"/>
                  </a:lnTo>
                  <a:lnTo>
                    <a:pt x="2046049" y="1088367"/>
                  </a:lnTo>
                  <a:lnTo>
                    <a:pt x="2042182" y="1133519"/>
                  </a:lnTo>
                  <a:lnTo>
                    <a:pt x="2036333" y="1178293"/>
                  </a:lnTo>
                  <a:lnTo>
                    <a:pt x="2028534" y="1222630"/>
                  </a:lnTo>
                  <a:lnTo>
                    <a:pt x="2018818" y="1266468"/>
                  </a:lnTo>
                  <a:lnTo>
                    <a:pt x="2007215" y="1309747"/>
                  </a:lnTo>
                  <a:lnTo>
                    <a:pt x="1993756" y="1352408"/>
                  </a:lnTo>
                  <a:lnTo>
                    <a:pt x="1978473" y="1394389"/>
                  </a:lnTo>
                  <a:lnTo>
                    <a:pt x="1961398" y="1435630"/>
                  </a:lnTo>
                  <a:lnTo>
                    <a:pt x="1942561" y="1476072"/>
                  </a:lnTo>
                  <a:lnTo>
                    <a:pt x="1921994" y="1515652"/>
                  </a:lnTo>
                  <a:lnTo>
                    <a:pt x="1899729" y="1554312"/>
                  </a:lnTo>
                  <a:lnTo>
                    <a:pt x="1875797" y="1591990"/>
                  </a:lnTo>
                  <a:lnTo>
                    <a:pt x="1850228" y="1628627"/>
                  </a:lnTo>
                  <a:lnTo>
                    <a:pt x="1823056" y="1664162"/>
                  </a:lnTo>
                  <a:lnTo>
                    <a:pt x="1794310" y="1698534"/>
                  </a:lnTo>
                  <a:lnTo>
                    <a:pt x="1764022" y="1731683"/>
                  </a:lnTo>
                  <a:lnTo>
                    <a:pt x="1732225" y="1763549"/>
                  </a:lnTo>
                  <a:lnTo>
                    <a:pt x="1698948" y="1794071"/>
                  </a:lnTo>
                  <a:lnTo>
                    <a:pt x="1664224" y="1823190"/>
                  </a:lnTo>
                  <a:lnTo>
                    <a:pt x="1628083" y="1850844"/>
                  </a:lnTo>
                  <a:lnTo>
                    <a:pt x="1590558" y="1876973"/>
                  </a:lnTo>
                  <a:lnTo>
                    <a:pt x="1551680" y="1901517"/>
                  </a:lnTo>
                  <a:lnTo>
                    <a:pt x="1511479" y="1924416"/>
                  </a:lnTo>
                  <a:lnTo>
                    <a:pt x="1469987" y="1945609"/>
                  </a:lnTo>
                  <a:lnTo>
                    <a:pt x="1427237" y="1965036"/>
                  </a:lnTo>
                  <a:lnTo>
                    <a:pt x="1383258" y="1982635"/>
                  </a:lnTo>
                  <a:lnTo>
                    <a:pt x="1338083" y="1998348"/>
                  </a:lnTo>
                  <a:lnTo>
                    <a:pt x="1292234" y="2011972"/>
                  </a:lnTo>
                  <a:lnTo>
                    <a:pt x="1246255" y="2023365"/>
                  </a:lnTo>
                  <a:lnTo>
                    <a:pt x="1200206" y="2032558"/>
                  </a:lnTo>
                  <a:lnTo>
                    <a:pt x="1154148" y="2039582"/>
                  </a:lnTo>
                  <a:lnTo>
                    <a:pt x="1108142" y="2044468"/>
                  </a:lnTo>
                  <a:lnTo>
                    <a:pt x="1062248" y="2047245"/>
                  </a:lnTo>
                  <a:lnTo>
                    <a:pt x="1016527" y="2047946"/>
                  </a:lnTo>
                  <a:lnTo>
                    <a:pt x="971040" y="2046600"/>
                  </a:lnTo>
                  <a:lnTo>
                    <a:pt x="925848" y="2043238"/>
                  </a:lnTo>
                  <a:lnTo>
                    <a:pt x="881010" y="2037892"/>
                  </a:lnTo>
                  <a:lnTo>
                    <a:pt x="836589" y="2030591"/>
                  </a:lnTo>
                  <a:lnTo>
                    <a:pt x="792645" y="2021366"/>
                  </a:lnTo>
                  <a:lnTo>
                    <a:pt x="749238" y="2010248"/>
                  </a:lnTo>
                  <a:lnTo>
                    <a:pt x="706429" y="1997268"/>
                  </a:lnTo>
                  <a:lnTo>
                    <a:pt x="664280" y="1982457"/>
                  </a:lnTo>
                  <a:lnTo>
                    <a:pt x="622849" y="1965845"/>
                  </a:lnTo>
                  <a:lnTo>
                    <a:pt x="582200" y="1947462"/>
                  </a:lnTo>
                  <a:lnTo>
                    <a:pt x="542391" y="1927340"/>
                  </a:lnTo>
                  <a:lnTo>
                    <a:pt x="503484" y="1905510"/>
                  </a:lnTo>
                  <a:lnTo>
                    <a:pt x="465540" y="1882001"/>
                  </a:lnTo>
                  <a:lnTo>
                    <a:pt x="428619" y="1856845"/>
                  </a:lnTo>
                  <a:lnTo>
                    <a:pt x="392783" y="1830072"/>
                  </a:lnTo>
                  <a:lnTo>
                    <a:pt x="358091" y="1801713"/>
                  </a:lnTo>
                  <a:lnTo>
                    <a:pt x="324604" y="1771799"/>
                  </a:lnTo>
                  <a:lnTo>
                    <a:pt x="292384" y="1740360"/>
                  </a:lnTo>
                  <a:lnTo>
                    <a:pt x="261490" y="1707428"/>
                  </a:lnTo>
                  <a:lnTo>
                    <a:pt x="231985" y="1673032"/>
                  </a:lnTo>
                  <a:lnTo>
                    <a:pt x="203927" y="1637204"/>
                  </a:lnTo>
                  <a:lnTo>
                    <a:pt x="177379" y="1599974"/>
                  </a:lnTo>
                  <a:lnTo>
                    <a:pt x="152401" y="1561372"/>
                  </a:lnTo>
                  <a:lnTo>
                    <a:pt x="129053" y="1521431"/>
                  </a:lnTo>
                  <a:lnTo>
                    <a:pt x="107397" y="1480179"/>
                  </a:lnTo>
                  <a:lnTo>
                    <a:pt x="87492" y="1437649"/>
                  </a:lnTo>
                  <a:lnTo>
                    <a:pt x="69401" y="1393870"/>
                  </a:lnTo>
                  <a:lnTo>
                    <a:pt x="53183" y="1348874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2DE90CE2-0EA2-5EAA-EE40-534CFE50401D}"/>
                </a:ext>
              </a:extLst>
            </p:cNvPr>
            <p:cNvSpPr/>
            <p:nvPr/>
          </p:nvSpPr>
          <p:spPr>
            <a:xfrm>
              <a:off x="10114594" y="2580997"/>
              <a:ext cx="989965" cy="751840"/>
            </a:xfrm>
            <a:custGeom>
              <a:avLst/>
              <a:gdLst/>
              <a:ahLst/>
              <a:cxnLst/>
              <a:rect l="l" t="t" r="r" b="b"/>
              <a:pathLst>
                <a:path w="989965" h="751839">
                  <a:moveTo>
                    <a:pt x="0" y="0"/>
                  </a:moveTo>
                  <a:lnTo>
                    <a:pt x="49227" y="1042"/>
                  </a:lnTo>
                  <a:lnTo>
                    <a:pt x="97963" y="4402"/>
                  </a:lnTo>
                  <a:lnTo>
                    <a:pt x="146144" y="10033"/>
                  </a:lnTo>
                  <a:lnTo>
                    <a:pt x="193710" y="17888"/>
                  </a:lnTo>
                  <a:lnTo>
                    <a:pt x="240597" y="27920"/>
                  </a:lnTo>
                  <a:lnTo>
                    <a:pt x="286745" y="40081"/>
                  </a:lnTo>
                  <a:lnTo>
                    <a:pt x="332091" y="54326"/>
                  </a:lnTo>
                  <a:lnTo>
                    <a:pt x="376574" y="70607"/>
                  </a:lnTo>
                  <a:lnTo>
                    <a:pt x="420131" y="88878"/>
                  </a:lnTo>
                  <a:lnTo>
                    <a:pt x="462702" y="109090"/>
                  </a:lnTo>
                  <a:lnTo>
                    <a:pt x="504223" y="131198"/>
                  </a:lnTo>
                  <a:lnTo>
                    <a:pt x="544633" y="155153"/>
                  </a:lnTo>
                  <a:lnTo>
                    <a:pt x="583871" y="180910"/>
                  </a:lnTo>
                  <a:lnTo>
                    <a:pt x="621874" y="208421"/>
                  </a:lnTo>
                  <a:lnTo>
                    <a:pt x="658581" y="237640"/>
                  </a:lnTo>
                  <a:lnTo>
                    <a:pt x="693929" y="268519"/>
                  </a:lnTo>
                  <a:lnTo>
                    <a:pt x="727857" y="301011"/>
                  </a:lnTo>
                  <a:lnTo>
                    <a:pt x="760304" y="335070"/>
                  </a:lnTo>
                  <a:lnTo>
                    <a:pt x="791206" y="370648"/>
                  </a:lnTo>
                  <a:lnTo>
                    <a:pt x="820503" y="407699"/>
                  </a:lnTo>
                  <a:lnTo>
                    <a:pt x="848132" y="446175"/>
                  </a:lnTo>
                  <a:lnTo>
                    <a:pt x="874032" y="486029"/>
                  </a:lnTo>
                  <a:lnTo>
                    <a:pt x="898140" y="527216"/>
                  </a:lnTo>
                  <a:lnTo>
                    <a:pt x="920396" y="569687"/>
                  </a:lnTo>
                  <a:lnTo>
                    <a:pt x="940736" y="613395"/>
                  </a:lnTo>
                  <a:lnTo>
                    <a:pt x="959100" y="658294"/>
                  </a:lnTo>
                  <a:lnTo>
                    <a:pt x="975425" y="704337"/>
                  </a:lnTo>
                  <a:lnTo>
                    <a:pt x="989649" y="751477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8">
            <a:extLst>
              <a:ext uri="{FF2B5EF4-FFF2-40B4-BE49-F238E27FC236}">
                <a16:creationId xmlns:a16="http://schemas.microsoft.com/office/drawing/2014/main" id="{A7CDBFE9-8D6A-ABEB-066B-1B38066585D6}"/>
              </a:ext>
            </a:extLst>
          </p:cNvPr>
          <p:cNvSpPr txBox="1"/>
          <p:nvPr/>
        </p:nvSpPr>
        <p:spPr>
          <a:xfrm>
            <a:off x="10261445" y="3779590"/>
            <a:ext cx="822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0034EC"/>
                </a:solidFill>
                <a:latin typeface="Arial"/>
                <a:cs typeface="Arial"/>
              </a:rPr>
              <a:t>20</a:t>
            </a:r>
            <a:r>
              <a:rPr sz="3150" spc="16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2B52146B-B773-B9DC-8023-5333B0C283B8}"/>
              </a:ext>
            </a:extLst>
          </p:cNvPr>
          <p:cNvGrpSpPr/>
          <p:nvPr/>
        </p:nvGrpSpPr>
        <p:grpSpPr>
          <a:xfrm>
            <a:off x="10261445" y="4412633"/>
            <a:ext cx="724535" cy="627380"/>
            <a:chOff x="9755140" y="3555346"/>
            <a:chExt cx="724535" cy="62738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123C50A-4CD8-766A-BB28-8677BD1F0750}"/>
                </a:ext>
              </a:extLst>
            </p:cNvPr>
            <p:cNvSpPr/>
            <p:nvPr/>
          </p:nvSpPr>
          <p:spPr>
            <a:xfrm>
              <a:off x="9917722" y="3840086"/>
              <a:ext cx="295910" cy="269240"/>
            </a:xfrm>
            <a:custGeom>
              <a:avLst/>
              <a:gdLst/>
              <a:ahLst/>
              <a:cxnLst/>
              <a:rect l="l" t="t" r="r" b="b"/>
              <a:pathLst>
                <a:path w="295909" h="269239">
                  <a:moveTo>
                    <a:pt x="82969" y="221742"/>
                  </a:moveTo>
                  <a:lnTo>
                    <a:pt x="82740" y="221742"/>
                  </a:lnTo>
                  <a:lnTo>
                    <a:pt x="74841" y="220141"/>
                  </a:lnTo>
                  <a:lnTo>
                    <a:pt x="68389" y="215785"/>
                  </a:lnTo>
                  <a:lnTo>
                    <a:pt x="64046" y="209321"/>
                  </a:lnTo>
                  <a:lnTo>
                    <a:pt x="62445" y="201409"/>
                  </a:lnTo>
                  <a:lnTo>
                    <a:pt x="62445" y="0"/>
                  </a:lnTo>
                  <a:lnTo>
                    <a:pt x="20294" y="0"/>
                  </a:lnTo>
                  <a:lnTo>
                    <a:pt x="12395" y="1600"/>
                  </a:lnTo>
                  <a:lnTo>
                    <a:pt x="5943" y="5969"/>
                  </a:lnTo>
                  <a:lnTo>
                    <a:pt x="1600" y="12433"/>
                  </a:lnTo>
                  <a:lnTo>
                    <a:pt x="0" y="20345"/>
                  </a:lnTo>
                  <a:lnTo>
                    <a:pt x="0" y="248348"/>
                  </a:lnTo>
                  <a:lnTo>
                    <a:pt x="1600" y="256260"/>
                  </a:lnTo>
                  <a:lnTo>
                    <a:pt x="5943" y="262712"/>
                  </a:lnTo>
                  <a:lnTo>
                    <a:pt x="12395" y="267081"/>
                  </a:lnTo>
                  <a:lnTo>
                    <a:pt x="20294" y="268681"/>
                  </a:lnTo>
                  <a:lnTo>
                    <a:pt x="49326" y="268681"/>
                  </a:lnTo>
                  <a:lnTo>
                    <a:pt x="53517" y="254266"/>
                  </a:lnTo>
                  <a:lnTo>
                    <a:pt x="60744" y="241325"/>
                  </a:lnTo>
                  <a:lnTo>
                    <a:pt x="70675" y="230327"/>
                  </a:lnTo>
                  <a:lnTo>
                    <a:pt x="82969" y="221742"/>
                  </a:lnTo>
                  <a:close/>
                </a:path>
                <a:path w="295909" h="269239">
                  <a:moveTo>
                    <a:pt x="144945" y="221742"/>
                  </a:moveTo>
                  <a:lnTo>
                    <a:pt x="129819" y="215887"/>
                  </a:lnTo>
                  <a:lnTo>
                    <a:pt x="113957" y="213931"/>
                  </a:lnTo>
                  <a:lnTo>
                    <a:pt x="98094" y="215887"/>
                  </a:lnTo>
                  <a:lnTo>
                    <a:pt x="82969" y="221742"/>
                  </a:lnTo>
                  <a:lnTo>
                    <a:pt x="144945" y="221742"/>
                  </a:lnTo>
                  <a:close/>
                </a:path>
                <a:path w="295909" h="269239">
                  <a:moveTo>
                    <a:pt x="295795" y="221742"/>
                  </a:moveTo>
                  <a:lnTo>
                    <a:pt x="144945" y="221742"/>
                  </a:lnTo>
                  <a:lnTo>
                    <a:pt x="157251" y="230327"/>
                  </a:lnTo>
                  <a:lnTo>
                    <a:pt x="167182" y="241325"/>
                  </a:lnTo>
                  <a:lnTo>
                    <a:pt x="174409" y="254266"/>
                  </a:lnTo>
                  <a:lnTo>
                    <a:pt x="178600" y="268681"/>
                  </a:lnTo>
                  <a:lnTo>
                    <a:pt x="295795" y="268681"/>
                  </a:lnTo>
                  <a:lnTo>
                    <a:pt x="295795" y="22174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25F4450-3115-55FE-FBA8-59FCF0041D12}"/>
                </a:ext>
              </a:extLst>
            </p:cNvPr>
            <p:cNvSpPr/>
            <p:nvPr/>
          </p:nvSpPr>
          <p:spPr>
            <a:xfrm>
              <a:off x="9895637" y="3680510"/>
              <a:ext cx="584200" cy="447040"/>
            </a:xfrm>
            <a:custGeom>
              <a:avLst/>
              <a:gdLst/>
              <a:ahLst/>
              <a:cxnLst/>
              <a:rect l="l" t="t" r="r" b="b"/>
              <a:pathLst>
                <a:path w="584200" h="447039">
                  <a:moveTo>
                    <a:pt x="92100" y="430034"/>
                  </a:moveTo>
                  <a:lnTo>
                    <a:pt x="87210" y="425132"/>
                  </a:lnTo>
                  <a:lnTo>
                    <a:pt x="81178" y="425132"/>
                  </a:lnTo>
                  <a:lnTo>
                    <a:pt x="42151" y="425132"/>
                  </a:lnTo>
                  <a:lnTo>
                    <a:pt x="34251" y="423519"/>
                  </a:lnTo>
                  <a:lnTo>
                    <a:pt x="27800" y="419163"/>
                  </a:lnTo>
                  <a:lnTo>
                    <a:pt x="23456" y="412699"/>
                  </a:lnTo>
                  <a:lnTo>
                    <a:pt x="21856" y="404787"/>
                  </a:lnTo>
                  <a:lnTo>
                    <a:pt x="21856" y="161518"/>
                  </a:lnTo>
                  <a:lnTo>
                    <a:pt x="16967" y="156616"/>
                  </a:lnTo>
                  <a:lnTo>
                    <a:pt x="4889" y="156616"/>
                  </a:lnTo>
                  <a:lnTo>
                    <a:pt x="0" y="161518"/>
                  </a:lnTo>
                  <a:lnTo>
                    <a:pt x="0" y="404787"/>
                  </a:lnTo>
                  <a:lnTo>
                    <a:pt x="3314" y="421220"/>
                  </a:lnTo>
                  <a:lnTo>
                    <a:pt x="12357" y="434644"/>
                  </a:lnTo>
                  <a:lnTo>
                    <a:pt x="25742" y="443699"/>
                  </a:lnTo>
                  <a:lnTo>
                    <a:pt x="42151" y="447027"/>
                  </a:lnTo>
                  <a:lnTo>
                    <a:pt x="87210" y="447027"/>
                  </a:lnTo>
                  <a:lnTo>
                    <a:pt x="92100" y="442125"/>
                  </a:lnTo>
                  <a:lnTo>
                    <a:pt x="92100" y="430034"/>
                  </a:lnTo>
                  <a:close/>
                </a:path>
                <a:path w="584200" h="447039">
                  <a:moveTo>
                    <a:pt x="583844" y="404787"/>
                  </a:moveTo>
                  <a:lnTo>
                    <a:pt x="583806" y="275628"/>
                  </a:lnTo>
                  <a:lnTo>
                    <a:pt x="583806" y="263804"/>
                  </a:lnTo>
                  <a:lnTo>
                    <a:pt x="583526" y="262051"/>
                  </a:lnTo>
                  <a:lnTo>
                    <a:pt x="508088" y="177685"/>
                  </a:lnTo>
                  <a:lnTo>
                    <a:pt x="475170" y="177685"/>
                  </a:lnTo>
                  <a:lnTo>
                    <a:pt x="480593" y="180073"/>
                  </a:lnTo>
                  <a:lnTo>
                    <a:pt x="548055" y="253720"/>
                  </a:lnTo>
                  <a:lnTo>
                    <a:pt x="339496" y="253720"/>
                  </a:lnTo>
                  <a:lnTo>
                    <a:pt x="339496" y="177673"/>
                  </a:lnTo>
                  <a:lnTo>
                    <a:pt x="508088" y="177673"/>
                  </a:lnTo>
                  <a:lnTo>
                    <a:pt x="500545" y="169443"/>
                  </a:lnTo>
                  <a:lnTo>
                    <a:pt x="493979" y="163639"/>
                  </a:lnTo>
                  <a:lnTo>
                    <a:pt x="486448" y="159346"/>
                  </a:lnTo>
                  <a:lnTo>
                    <a:pt x="478205" y="156679"/>
                  </a:lnTo>
                  <a:lnTo>
                    <a:pt x="469493" y="155765"/>
                  </a:lnTo>
                  <a:lnTo>
                    <a:pt x="339496" y="155765"/>
                  </a:lnTo>
                  <a:lnTo>
                    <a:pt x="339496" y="42240"/>
                  </a:lnTo>
                  <a:lnTo>
                    <a:pt x="336181" y="25806"/>
                  </a:lnTo>
                  <a:lnTo>
                    <a:pt x="327139" y="12382"/>
                  </a:lnTo>
                  <a:lnTo>
                    <a:pt x="313753" y="3327"/>
                  </a:lnTo>
                  <a:lnTo>
                    <a:pt x="297345" y="0"/>
                  </a:lnTo>
                  <a:lnTo>
                    <a:pt x="145669" y="0"/>
                  </a:lnTo>
                  <a:lnTo>
                    <a:pt x="140779" y="4902"/>
                  </a:lnTo>
                  <a:lnTo>
                    <a:pt x="140779" y="17005"/>
                  </a:lnTo>
                  <a:lnTo>
                    <a:pt x="145669" y="21907"/>
                  </a:lnTo>
                  <a:lnTo>
                    <a:pt x="297345" y="21907"/>
                  </a:lnTo>
                  <a:lnTo>
                    <a:pt x="305244" y="23507"/>
                  </a:lnTo>
                  <a:lnTo>
                    <a:pt x="311696" y="27863"/>
                  </a:lnTo>
                  <a:lnTo>
                    <a:pt x="316039" y="34328"/>
                  </a:lnTo>
                  <a:lnTo>
                    <a:pt x="317639" y="42240"/>
                  </a:lnTo>
                  <a:lnTo>
                    <a:pt x="317639" y="425132"/>
                  </a:lnTo>
                  <a:lnTo>
                    <a:pt x="184416" y="425132"/>
                  </a:lnTo>
                  <a:lnTo>
                    <a:pt x="179527" y="430034"/>
                  </a:lnTo>
                  <a:lnTo>
                    <a:pt x="179527" y="442125"/>
                  </a:lnTo>
                  <a:lnTo>
                    <a:pt x="184416" y="447027"/>
                  </a:lnTo>
                  <a:lnTo>
                    <a:pt x="399427" y="447027"/>
                  </a:lnTo>
                  <a:lnTo>
                    <a:pt x="404317" y="442125"/>
                  </a:lnTo>
                  <a:lnTo>
                    <a:pt x="404317" y="430034"/>
                  </a:lnTo>
                  <a:lnTo>
                    <a:pt x="399427" y="425132"/>
                  </a:lnTo>
                  <a:lnTo>
                    <a:pt x="339496" y="425132"/>
                  </a:lnTo>
                  <a:lnTo>
                    <a:pt x="339496" y="275628"/>
                  </a:lnTo>
                  <a:lnTo>
                    <a:pt x="561987" y="275628"/>
                  </a:lnTo>
                  <a:lnTo>
                    <a:pt x="561987" y="404787"/>
                  </a:lnTo>
                  <a:lnTo>
                    <a:pt x="560387" y="412699"/>
                  </a:lnTo>
                  <a:lnTo>
                    <a:pt x="556044" y="419163"/>
                  </a:lnTo>
                  <a:lnTo>
                    <a:pt x="549592" y="423519"/>
                  </a:lnTo>
                  <a:lnTo>
                    <a:pt x="541693" y="425132"/>
                  </a:lnTo>
                  <a:lnTo>
                    <a:pt x="496633" y="425132"/>
                  </a:lnTo>
                  <a:lnTo>
                    <a:pt x="491744" y="430034"/>
                  </a:lnTo>
                  <a:lnTo>
                    <a:pt x="491744" y="442125"/>
                  </a:lnTo>
                  <a:lnTo>
                    <a:pt x="496633" y="447027"/>
                  </a:lnTo>
                  <a:lnTo>
                    <a:pt x="541693" y="447027"/>
                  </a:lnTo>
                  <a:lnTo>
                    <a:pt x="558101" y="443699"/>
                  </a:lnTo>
                  <a:lnTo>
                    <a:pt x="571487" y="434644"/>
                  </a:lnTo>
                  <a:lnTo>
                    <a:pt x="580529" y="421220"/>
                  </a:lnTo>
                  <a:lnTo>
                    <a:pt x="583844" y="40478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75B3AE1B-EFAC-5E13-ADAE-6422C8A4A7B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2465" y="3665147"/>
              <a:ext cx="128344" cy="8383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E2C58B6-BE1E-412F-052B-5F5D02EFF95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889" y="4050875"/>
              <a:ext cx="131132" cy="131416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F48ED564-EF56-1E7C-BCB2-DC39703D9B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8110" y="4050875"/>
              <a:ext cx="131132" cy="131416"/>
            </a:xfrm>
            <a:prstGeom prst="rect">
              <a:avLst/>
            </a:prstGeom>
          </p:spPr>
        </p:pic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6F59A16-C4D2-B954-CBF7-D643D79165B4}"/>
                </a:ext>
              </a:extLst>
            </p:cNvPr>
            <p:cNvSpPr/>
            <p:nvPr/>
          </p:nvSpPr>
          <p:spPr>
            <a:xfrm>
              <a:off x="9755140" y="355534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29">
                  <a:moveTo>
                    <a:pt x="151427" y="303508"/>
                  </a:moveTo>
                  <a:lnTo>
                    <a:pt x="103565" y="295771"/>
                  </a:lnTo>
                  <a:lnTo>
                    <a:pt x="61997" y="274227"/>
                  </a:lnTo>
                  <a:lnTo>
                    <a:pt x="29217" y="241377"/>
                  </a:lnTo>
                  <a:lnTo>
                    <a:pt x="7716" y="199696"/>
                  </a:lnTo>
                  <a:lnTo>
                    <a:pt x="0" y="151754"/>
                  </a:lnTo>
                  <a:lnTo>
                    <a:pt x="7720" y="103788"/>
                  </a:lnTo>
                  <a:lnTo>
                    <a:pt x="29217" y="62130"/>
                  </a:lnTo>
                  <a:lnTo>
                    <a:pt x="61997" y="29280"/>
                  </a:lnTo>
                  <a:lnTo>
                    <a:pt x="103565" y="7736"/>
                  </a:lnTo>
                  <a:lnTo>
                    <a:pt x="151427" y="0"/>
                  </a:lnTo>
                  <a:lnTo>
                    <a:pt x="199289" y="7736"/>
                  </a:lnTo>
                  <a:lnTo>
                    <a:pt x="226623" y="21903"/>
                  </a:lnTo>
                  <a:lnTo>
                    <a:pt x="151427" y="21903"/>
                  </a:lnTo>
                  <a:lnTo>
                    <a:pt x="100992" y="32107"/>
                  </a:lnTo>
                  <a:lnTo>
                    <a:pt x="59806" y="59935"/>
                  </a:lnTo>
                  <a:lnTo>
                    <a:pt x="32032" y="101237"/>
                  </a:lnTo>
                  <a:lnTo>
                    <a:pt x="21854" y="151754"/>
                  </a:lnTo>
                  <a:lnTo>
                    <a:pt x="32037" y="202298"/>
                  </a:lnTo>
                  <a:lnTo>
                    <a:pt x="59806" y="243573"/>
                  </a:lnTo>
                  <a:lnTo>
                    <a:pt x="100992" y="271401"/>
                  </a:lnTo>
                  <a:lnTo>
                    <a:pt x="151427" y="281605"/>
                  </a:lnTo>
                  <a:lnTo>
                    <a:pt x="226492" y="281605"/>
                  </a:lnTo>
                  <a:lnTo>
                    <a:pt x="199265" y="295731"/>
                  </a:lnTo>
                  <a:lnTo>
                    <a:pt x="151427" y="303508"/>
                  </a:lnTo>
                  <a:close/>
                </a:path>
                <a:path w="302895" h="303529">
                  <a:moveTo>
                    <a:pt x="226492" y="281605"/>
                  </a:moveTo>
                  <a:lnTo>
                    <a:pt x="151427" y="281605"/>
                  </a:lnTo>
                  <a:lnTo>
                    <a:pt x="201863" y="271401"/>
                  </a:lnTo>
                  <a:lnTo>
                    <a:pt x="243048" y="243573"/>
                  </a:lnTo>
                  <a:lnTo>
                    <a:pt x="270816" y="202298"/>
                  </a:lnTo>
                  <a:lnTo>
                    <a:pt x="280998" y="151754"/>
                  </a:lnTo>
                  <a:lnTo>
                    <a:pt x="270759" y="101210"/>
                  </a:lnTo>
                  <a:lnTo>
                    <a:pt x="243004" y="59979"/>
                  </a:lnTo>
                  <a:lnTo>
                    <a:pt x="201836" y="32146"/>
                  </a:lnTo>
                  <a:lnTo>
                    <a:pt x="151427" y="21903"/>
                  </a:lnTo>
                  <a:lnTo>
                    <a:pt x="226623" y="21903"/>
                  </a:lnTo>
                  <a:lnTo>
                    <a:pt x="240857" y="29280"/>
                  </a:lnTo>
                  <a:lnTo>
                    <a:pt x="273637" y="62130"/>
                  </a:lnTo>
                  <a:lnTo>
                    <a:pt x="295134" y="103788"/>
                  </a:lnTo>
                  <a:lnTo>
                    <a:pt x="302854" y="151754"/>
                  </a:lnTo>
                  <a:lnTo>
                    <a:pt x="295081" y="199719"/>
                  </a:lnTo>
                  <a:lnTo>
                    <a:pt x="273584" y="241333"/>
                  </a:lnTo>
                  <a:lnTo>
                    <a:pt x="240813" y="274175"/>
                  </a:lnTo>
                  <a:lnTo>
                    <a:pt x="226492" y="281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499127"/>
            <a:ext cx="408432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Мы не можем опросить 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3718654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+mj-lt"/>
              </a:rPr>
              <a:t>Как составлять опросы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589530"/>
            <a:ext cx="8566785" cy="10856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4000" spc="400" dirty="0"/>
              <a:t>Как</a:t>
            </a:r>
            <a:r>
              <a:rPr sz="4000" spc="50" dirty="0"/>
              <a:t> </a:t>
            </a:r>
            <a:r>
              <a:rPr sz="4000" spc="550" dirty="0"/>
              <a:t>же</a:t>
            </a:r>
            <a:r>
              <a:rPr sz="4000" spc="55" dirty="0"/>
              <a:t> </a:t>
            </a:r>
            <a:r>
              <a:rPr sz="4000" spc="215" dirty="0"/>
              <a:t>тогда</a:t>
            </a:r>
            <a:r>
              <a:rPr sz="4000" spc="55" dirty="0"/>
              <a:t> </a:t>
            </a:r>
            <a:r>
              <a:rPr sz="4000" spc="180" dirty="0"/>
              <a:t>создать</a:t>
            </a:r>
            <a:r>
              <a:rPr sz="4000" spc="55" dirty="0"/>
              <a:t> </a:t>
            </a:r>
            <a:r>
              <a:rPr sz="4000" spc="235" dirty="0"/>
              <a:t>продукт, </a:t>
            </a:r>
            <a:r>
              <a:rPr sz="4000" spc="250" dirty="0"/>
              <a:t>который</a:t>
            </a:r>
            <a:r>
              <a:rPr sz="4000" spc="60" dirty="0"/>
              <a:t> </a:t>
            </a:r>
            <a:r>
              <a:rPr sz="4000" spc="215" dirty="0"/>
              <a:t>будет</a:t>
            </a:r>
            <a:r>
              <a:rPr sz="4000" spc="60" dirty="0"/>
              <a:t> </a:t>
            </a:r>
            <a:r>
              <a:rPr sz="4000" spc="180" dirty="0"/>
              <a:t>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7603" y="4620005"/>
            <a:ext cx="240601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10000"/>
              </a:lnSpc>
              <a:spcBef>
                <a:spcPts val="100"/>
              </a:spcBef>
            </a:pPr>
            <a:r>
              <a:rPr sz="1800" b="1" spc="85" dirty="0">
                <a:latin typeface="Arial"/>
                <a:cs typeface="Arial"/>
              </a:rPr>
              <a:t>Проанализировать </a:t>
            </a:r>
            <a:r>
              <a:rPr sz="1800" b="1" spc="105" dirty="0">
                <a:latin typeface="Arial"/>
                <a:cs typeface="Arial"/>
              </a:rPr>
              <a:t>Вашу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аудиторию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8171" y="4647437"/>
            <a:ext cx="3573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7485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Arial"/>
                <a:cs typeface="Arial"/>
              </a:rPr>
              <a:t>Составить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0" dirty="0">
                <a:latin typeface="Arial"/>
                <a:cs typeface="Arial"/>
              </a:rPr>
              <a:t>продукт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точно </a:t>
            </a:r>
            <a:r>
              <a:rPr sz="1800" b="1" spc="105" dirty="0">
                <a:latin typeface="Arial"/>
                <a:cs typeface="Arial"/>
              </a:rPr>
              <a:t>под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потребности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аудитории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4940300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dirty="0"/>
              <a:t>Определяем основные 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Для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онлайн-опросов </a:t>
            </a:r>
            <a:r>
              <a:rPr sz="1600" spc="-100" dirty="0">
                <a:solidFill>
                  <a:srgbClr val="0034EC"/>
                </a:solidFill>
                <a:latin typeface="Arial"/>
                <a:cs typeface="Arial"/>
              </a:rPr>
              <a:t>–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достаточно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034EC"/>
                </a:solidFill>
                <a:latin typeface="Arial"/>
                <a:cs typeface="Arial"/>
              </a:rPr>
              <a:t>этих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трех</a:t>
            </a:r>
            <a:r>
              <a:rPr sz="1600" spc="-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вопросов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endParaRPr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Arial"/>
                <a:cs typeface="Arial"/>
              </a:rPr>
              <a:t>жителей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РФ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в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возрасте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20-</a:t>
            </a:r>
            <a:r>
              <a:rPr sz="1800" dirty="0">
                <a:latin typeface="Arial"/>
                <a:cs typeface="Arial"/>
              </a:rPr>
              <a:t>25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лет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отношение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50" dirty="0">
                <a:latin typeface="Arial"/>
                <a:cs typeface="Arial"/>
              </a:rPr>
              <a:t>к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здоровому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питанию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вне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дома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33" y="4966772"/>
            <a:ext cx="894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Arial"/>
                <a:cs typeface="Arial"/>
              </a:rPr>
              <a:t>оценить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потенциал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открытия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сети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кафе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здорового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питания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для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молодежи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59984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10515600" cy="1734993"/>
          </a:xfrm>
        </p:spPr>
        <p:txBody>
          <a:bodyPr>
            <a:normAutofit fontScale="77500" lnSpcReduction="20000"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800" b="1" dirty="0">
                <a:latin typeface="Arial"/>
                <a:cs typeface="Arial"/>
              </a:rPr>
              <a:t>Про что </a:t>
            </a:r>
            <a:r>
              <a:rPr lang="ru-RU" sz="2800" dirty="0">
                <a:latin typeface="Arial"/>
                <a:cs typeface="Arial"/>
              </a:rPr>
              <a:t>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800" dirty="0">
                <a:latin typeface="Arial"/>
                <a:cs typeface="Arial"/>
              </a:rPr>
              <a:t>Какие </a:t>
            </a:r>
            <a:r>
              <a:rPr lang="ru-RU" sz="2800" b="1" dirty="0">
                <a:latin typeface="Arial"/>
                <a:cs typeface="Arial"/>
              </a:rPr>
              <a:t>метрики</a:t>
            </a:r>
            <a:r>
              <a:rPr lang="ru-RU" sz="2800" dirty="0">
                <a:latin typeface="Arial"/>
                <a:cs typeface="Arial"/>
              </a:rPr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800" dirty="0">
                <a:latin typeface="Arial"/>
                <a:cs typeface="Arial"/>
              </a:rPr>
              <a:t>Какие </a:t>
            </a:r>
            <a:r>
              <a:rPr lang="ru-RU" sz="2800" b="1" dirty="0">
                <a:latin typeface="Arial"/>
                <a:cs typeface="Arial"/>
              </a:rPr>
              <a:t>вопросы</a:t>
            </a:r>
            <a:r>
              <a:rPr lang="ru-RU" sz="2800" dirty="0">
                <a:latin typeface="Arial"/>
                <a:cs typeface="Arial"/>
              </a:rPr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800" dirty="0">
                <a:latin typeface="Arial"/>
                <a:cs typeface="Arial"/>
              </a:rPr>
              <a:t>Какая </a:t>
            </a:r>
            <a:r>
              <a:rPr lang="ru-RU" sz="2800" b="1" dirty="0">
                <a:latin typeface="Arial"/>
                <a:cs typeface="Arial"/>
              </a:rPr>
              <a:t>формулировка вопроса </a:t>
            </a:r>
            <a:r>
              <a:rPr lang="ru-RU" sz="2800" dirty="0">
                <a:latin typeface="Arial"/>
                <a:cs typeface="Arial"/>
              </a:rPr>
              <a:t>подходит для наших целей?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316801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68929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#1</a:t>
            </a: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162221"/>
            <a:ext cx="10515600" cy="1177192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 что стоит помнить</a:t>
            </a:r>
            <a:br>
              <a:rPr lang="ru-RU" spc="155" dirty="0"/>
            </a:br>
            <a:r>
              <a:rPr lang="ru-RU" sz="2800" dirty="0"/>
              <a:t>при составлении опросов</a:t>
            </a:r>
            <a:endParaRPr lang="ru-RU" sz="2800" spc="155" dirty="0"/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175422" cy="5203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b="1" dirty="0">
                <a:cs typeface="Arial"/>
              </a:rPr>
              <a:t>Добавляйте “фильтрующие”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b="1" dirty="0">
                <a:cs typeface="Arial"/>
              </a:rPr>
              <a:t>Минимизируйте кол-во “открытых” вопросов: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b="1" dirty="0">
                <a:cs typeface="Arial"/>
              </a:rPr>
              <a:t>Не забывайте в закрытых вопросах – вариант </a:t>
            </a:r>
            <a:r>
              <a:rPr lang="en-US" b="1" dirty="0">
                <a:cs typeface="Arial"/>
              </a:rPr>
              <a:t>«</a:t>
            </a:r>
            <a:r>
              <a:rPr lang="ru-RU" b="1" dirty="0">
                <a:cs typeface="Arial"/>
              </a:rPr>
              <a:t>другое</a:t>
            </a:r>
            <a:r>
              <a:rPr lang="en-US" b="1" dirty="0">
                <a:cs typeface="Arial"/>
              </a:rPr>
              <a:t>»:</a:t>
            </a:r>
            <a:endParaRPr lang="ru-RU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040666" y="1500345"/>
            <a:ext cx="5391666" cy="4257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dirty="0">
                <a:cs typeface="Arial"/>
              </a:rPr>
              <a:t>Если хотите узнать отношение к чему-то через анкету, </a:t>
            </a:r>
            <a:r>
              <a:rPr lang="ru-RU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b="1" dirty="0">
                <a:cs typeface="Arial"/>
              </a:rPr>
              <a:t>Всегда объясняйте шкалу оценок</a:t>
            </a:r>
            <a:r>
              <a:rPr lang="ru-RU" dirty="0">
                <a:cs typeface="Arial"/>
              </a:rPr>
              <a:t> 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319416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040666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159208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422870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7964359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529189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046462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9633098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rmAutofit fontScale="92500" lnSpcReduction="20000"/>
          </a:bodyPr>
          <a:lstStyle/>
          <a:p>
            <a:pPr marL="435609" indent="-4235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363006"/>
            <a:ext cx="1018136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z="6000" spc="-37" baseline="-2083" dirty="0">
                <a:solidFill>
                  <a:srgbClr val="0034EC"/>
                </a:solidFill>
              </a:rPr>
              <a:t>#1</a:t>
            </a:r>
            <a:r>
              <a:rPr lang="ru-RU" sz="6000" baseline="-2083" dirty="0">
                <a:solidFill>
                  <a:srgbClr val="0034EC"/>
                </a:solidFill>
              </a:rPr>
              <a:t>	</a:t>
            </a:r>
            <a:r>
              <a:rPr lang="ru-RU" dirty="0"/>
              <a:t>Пищевые привычки</a:t>
            </a:r>
            <a:br>
              <a:rPr lang="ru-RU" dirty="0"/>
            </a:b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135008"/>
            <a:ext cx="769200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877957"/>
            <a:ext cx="9280806" cy="56810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lnSpc>
                <a:spcPts val="1960"/>
              </a:lnSpc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931310"/>
            <a:ext cx="9129510" cy="5296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lnSpc>
                <a:spcPts val="1960"/>
              </a:lnSpc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пищу? 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935358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754508"/>
            <a:ext cx="408734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484195"/>
            <a:ext cx="677799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6000" spc="592" baseline="-8333" dirty="0">
                <a:solidFill>
                  <a:srgbClr val="0034EC"/>
                </a:solidFill>
              </a:rPr>
              <a:t>#2</a:t>
            </a:r>
            <a:r>
              <a:rPr sz="6000" baseline="-8333" dirty="0">
                <a:solidFill>
                  <a:srgbClr val="0034EC"/>
                </a:solidFill>
              </a:rPr>
              <a:t>	</a:t>
            </a:r>
            <a:r>
              <a:rPr dirty="0"/>
              <a:t>Отношение к здоровому питанию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2000" dirty="0"/>
              <a:t>1.	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lnSpc>
                <a:spcPct val="101600"/>
              </a:lnSpc>
              <a:spcBef>
                <a:spcPts val="70"/>
              </a:spcBef>
              <a:tabLst>
                <a:tab pos="537210" algn="l"/>
              </a:tabLst>
            </a:pPr>
            <a:r>
              <a:rPr sz="2000" dirty="0"/>
              <a:t>2.	</a:t>
            </a:r>
            <a:r>
              <a:rPr lang="ru-RU" sz="2000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484197"/>
            <a:ext cx="591756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sz="6000" spc="592" baseline="-1388" dirty="0">
                <a:solidFill>
                  <a:srgbClr val="0034EC"/>
                </a:solidFill>
              </a:rPr>
              <a:t>#3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dirty="0"/>
              <a:t>Опыт посещения общепита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444285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875" y="577275"/>
            <a:ext cx="751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endParaRPr sz="40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8588" y="2836257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001" y="469114"/>
            <a:ext cx="5463540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Знание и опыт посещения кафе здорового 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22504"/>
            <a:ext cx="672719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4000" spc="415" dirty="0">
                <a:solidFill>
                  <a:srgbClr val="0034EC"/>
                </a:solidFill>
              </a:rPr>
              <a:t>#5</a:t>
            </a:r>
            <a:r>
              <a:rPr sz="4000" dirty="0">
                <a:solidFill>
                  <a:srgbClr val="0034EC"/>
                </a:solidFill>
              </a:rPr>
              <a:t>	</a:t>
            </a:r>
            <a:r>
              <a:rPr dirty="0"/>
              <a:t>Отношение к здоровому питанию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08588" y="2221886"/>
            <a:ext cx="6995911" cy="1023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sz="2000" dirty="0"/>
              <a:t>где 1 – абсолютно не согласен, 5- полностью согласен:</a:t>
            </a:r>
          </a:p>
          <a:p>
            <a:pPr marL="845819" lvl="1" indent="-410845">
              <a:lnSpc>
                <a:spcPct val="100000"/>
              </a:lnSpc>
              <a:spcBef>
                <a:spcPts val="1445"/>
              </a:spcBef>
              <a:buClr>
                <a:srgbClr val="0034EC"/>
              </a:buClr>
              <a:buAutoNum type="romanUcPeriod"/>
              <a:tabLst>
                <a:tab pos="845819" algn="l"/>
                <a:tab pos="846455" algn="l"/>
              </a:tabLst>
            </a:pPr>
            <a:r>
              <a:rPr sz="1400" spc="70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дорого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3386" y="3900549"/>
            <a:ext cx="22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34EC"/>
                </a:solidFill>
                <a:latin typeface="Arial"/>
                <a:cs typeface="Arial"/>
              </a:rPr>
              <a:t>III.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757" y="3348099"/>
            <a:ext cx="3912870" cy="1007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1805" marR="384175" indent="-459740">
              <a:lnSpc>
                <a:spcPct val="101200"/>
              </a:lnSpc>
              <a:spcBef>
                <a:spcPts val="80"/>
              </a:spcBef>
              <a:tabLst>
                <a:tab pos="471805" algn="l"/>
              </a:tabLst>
            </a:pPr>
            <a:r>
              <a:rPr sz="1400" spc="-25" dirty="0">
                <a:solidFill>
                  <a:srgbClr val="0034EC"/>
                </a:solidFill>
                <a:latin typeface="Arial"/>
                <a:cs typeface="Arial"/>
              </a:rPr>
              <a:t>II.</a:t>
            </a:r>
            <a:r>
              <a:rPr sz="1400" dirty="0">
                <a:solidFill>
                  <a:srgbClr val="0034EC"/>
                </a:solidFill>
                <a:latin typeface="Arial"/>
                <a:cs typeface="Arial"/>
              </a:rPr>
              <a:t>	</a:t>
            </a:r>
            <a:r>
              <a:rPr sz="1400" spc="75" dirty="0">
                <a:latin typeface="Arial"/>
                <a:cs typeface="Arial"/>
              </a:rPr>
              <a:t>Чтобы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30" dirty="0">
                <a:latin typeface="Arial"/>
                <a:cs typeface="Arial"/>
              </a:rPr>
              <a:t>нужно </a:t>
            </a:r>
            <a:r>
              <a:rPr sz="1400" spc="65" dirty="0">
                <a:latin typeface="Arial"/>
                <a:cs typeface="Arial"/>
              </a:rPr>
              <a:t>тратить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много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времени</a:t>
            </a:r>
            <a:endParaRPr sz="1400" dirty="0">
              <a:latin typeface="Arial"/>
              <a:cs typeface="Arial"/>
            </a:endParaRPr>
          </a:p>
          <a:p>
            <a:pPr marL="471805" marR="5080">
              <a:lnSpc>
                <a:spcPct val="101200"/>
              </a:lnSpc>
              <a:spcBef>
                <a:spcPts val="950"/>
              </a:spcBef>
            </a:pPr>
            <a:r>
              <a:rPr sz="1400" spc="145" dirty="0">
                <a:latin typeface="Arial"/>
                <a:cs typeface="Arial"/>
              </a:rPr>
              <a:t>Мне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20" dirty="0">
                <a:latin typeface="Arial"/>
                <a:cs typeface="Arial"/>
              </a:rPr>
              <a:t>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важно,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насколько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правильно </a:t>
            </a:r>
            <a:r>
              <a:rPr sz="1400" spc="80" dirty="0">
                <a:latin typeface="Arial"/>
                <a:cs typeface="Arial"/>
              </a:rPr>
              <a:t>я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питаюсь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3" y="3433033"/>
            <a:ext cx="89916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0" dirty="0">
                <a:latin typeface="Arial"/>
                <a:cs typeface="Arial"/>
              </a:rPr>
              <a:t>Абсолютно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84391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Полностью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2992" y="540860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2991" y="586494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8588" y="4328468"/>
            <a:ext cx="4487787" cy="22518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00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sz="2000" dirty="0"/>
              <a:t>2.	Что для вас здоровое питание?</a:t>
            </a:r>
          </a:p>
          <a:p>
            <a:pPr marL="881380">
              <a:lnSpc>
                <a:spcPct val="100000"/>
              </a:lnSpc>
              <a:spcBef>
                <a:spcPts val="625"/>
              </a:spcBef>
            </a:pPr>
            <a:r>
              <a:rPr sz="1400" spc="105" dirty="0">
                <a:latin typeface="Arial"/>
                <a:cs typeface="Arial"/>
              </a:rPr>
              <a:t>домашняя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35" dirty="0">
                <a:latin typeface="Arial"/>
                <a:cs typeface="Arial"/>
              </a:rPr>
              <a:t>еда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отсутствие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фаст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фуда</a:t>
            </a:r>
            <a:endParaRPr sz="140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215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dirty="0"/>
              <a:t>объединённых </a:t>
            </a:r>
            <a:r>
              <a:rPr lang="ru-RU" b="1" dirty="0"/>
              <a:t>схожим набором потребностей</a:t>
            </a:r>
            <a:r>
              <a:rPr lang="ru-RU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dirty="0"/>
              <a:t>которых </a:t>
            </a:r>
            <a:r>
              <a:rPr lang="ru-RU" b="1" dirty="0"/>
              <a:t>не устраивают</a:t>
            </a:r>
            <a:r>
              <a:rPr lang="ru-RU" dirty="0"/>
              <a:t> существующие способы 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dirty="0"/>
              <a:t>которые готовы платить за продукт, чтобы удовлетворить свою потребность, ИЛИ которые принимают участие в решении о покупке продукта.</a:t>
            </a:r>
            <a:endParaRPr lang="ru-RU" sz="32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484209"/>
            <a:ext cx="747903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6000" spc="727" baseline="-1388" dirty="0">
                <a:solidFill>
                  <a:srgbClr val="0034EC"/>
                </a:solidFill>
              </a:rPr>
              <a:t>#6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dirty="0"/>
              <a:t>Соц-демографический портрет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76413" y="2619164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54400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76514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105189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Макеты </a:t>
            </a:r>
            <a:r>
              <a:rPr lang="en-US" sz="4400" dirty="0">
                <a:latin typeface="+mj-lt"/>
              </a:rPr>
              <a:t>UI</a:t>
            </a:r>
            <a:r>
              <a:rPr lang="ru-RU" sz="4400" dirty="0">
                <a:latin typeface="+mj-lt"/>
              </a:rPr>
              <a:t>:</a:t>
            </a:r>
            <a:br>
              <a:rPr lang="ru-RU" sz="4400" dirty="0">
                <a:latin typeface="+mj-lt"/>
              </a:rPr>
            </a:br>
            <a:r>
              <a:rPr lang="ru-RU" sz="4400" dirty="0">
                <a:latin typeface="+mj-lt"/>
              </a:rPr>
              <a:t>Мокапы / </a:t>
            </a:r>
            <a:r>
              <a:rPr lang="en-US" sz="4400" dirty="0">
                <a:latin typeface="+mj-lt"/>
              </a:rPr>
              <a:t>Wireframe / </a:t>
            </a:r>
            <a:r>
              <a:rPr lang="ru-RU" sz="4400" dirty="0">
                <a:latin typeface="+mj-lt"/>
              </a:rPr>
              <a:t>Прототипы</a:t>
            </a:r>
            <a:endParaRPr lang="en-US" sz="44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539506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260049" y="736011"/>
            <a:ext cx="3639185" cy="773430"/>
            <a:chOff x="2260049" y="736011"/>
            <a:chExt cx="3639185" cy="773430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9828" y="854046"/>
            <a:ext cx="296799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621812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80623" y="1770071"/>
            <a:ext cx="32613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кем-</a:t>
            </a:r>
            <a:r>
              <a:rPr sz="1600" spc="100" dirty="0">
                <a:latin typeface="Arial"/>
                <a:cs typeface="Arial"/>
              </a:rPr>
              <a:t>нибудь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обсуждать, </a:t>
            </a:r>
            <a:r>
              <a:rPr sz="1600" spc="105" dirty="0">
                <a:latin typeface="Arial"/>
                <a:cs typeface="Arial"/>
              </a:rPr>
              <a:t>додумываю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должно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быть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экранах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какие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есть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кейсы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7149" y="2815712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7436" y="2863472"/>
            <a:ext cx="313753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220" dirty="0">
                <a:latin typeface="Arial"/>
                <a:cs typeface="Arial"/>
              </a:rPr>
              <a:t>к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дизайнерам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обсудить </a:t>
            </a:r>
            <a:r>
              <a:rPr sz="1600" spc="90" dirty="0">
                <a:latin typeface="Arial"/>
                <a:cs typeface="Arial"/>
              </a:rPr>
              <a:t>идею,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дорабатываю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ставлю </a:t>
            </a:r>
            <a:r>
              <a:rPr sz="1600" spc="80" dirty="0">
                <a:latin typeface="Arial"/>
                <a:cs typeface="Arial"/>
              </a:rPr>
              <a:t>таску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3495" y="4187721"/>
            <a:ext cx="4846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"/>
                <a:cs typeface="Arial"/>
              </a:rPr>
              <a:t>Делаем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ряд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итераций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фронтом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495" y="4906755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latin typeface="Arial"/>
                <a:cs typeface="Arial"/>
              </a:rPr>
              <a:t>Получаем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макет,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руководством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495" y="5605146"/>
            <a:ext cx="4001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0" dirty="0">
                <a:latin typeface="Arial"/>
                <a:cs typeface="Arial"/>
              </a:rPr>
              <a:t>Проверяем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макеты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1170" y="4851722"/>
            <a:ext cx="37115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latin typeface="Arial"/>
                <a:cs typeface="Arial"/>
              </a:rPr>
              <a:t>Отдаём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разработку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фронтенд,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черновик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1170" y="5610222"/>
            <a:ext cx="34321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50" dirty="0">
                <a:latin typeface="Arial"/>
                <a:cs typeface="Arial"/>
              </a:rPr>
              <a:t>Вносим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корректировки,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 </a:t>
            </a:r>
            <a:r>
              <a:rPr sz="1600" spc="120" dirty="0">
                <a:latin typeface="Arial"/>
                <a:cs typeface="Arial"/>
              </a:rPr>
              <a:t>проверяет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фронт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267" y="3676246"/>
            <a:ext cx="18954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прототип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4368" y="3676246"/>
            <a:ext cx="30981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бета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юзеров,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метрики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фидбэк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414537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10383" y="2509246"/>
            <a:ext cx="33826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110" dirty="0">
                <a:latin typeface="Arial"/>
                <a:cs typeface="Arial"/>
              </a:rPr>
              <a:t>Обсуждаем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почему </a:t>
            </a:r>
            <a:r>
              <a:rPr sz="1600" spc="65" dirty="0">
                <a:latin typeface="Arial"/>
                <a:cs typeface="Arial"/>
              </a:rPr>
              <a:t>что-</a:t>
            </a:r>
            <a:r>
              <a:rPr sz="1600" spc="50" dirty="0">
                <a:latin typeface="Arial"/>
                <a:cs typeface="Arial"/>
              </a:rPr>
              <a:t>то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пошло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так,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можно </a:t>
            </a:r>
            <a:r>
              <a:rPr sz="1600" spc="110" dirty="0">
                <a:latin typeface="Arial"/>
                <a:cs typeface="Arial"/>
              </a:rPr>
              <a:t>быстро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подправить,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правим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485212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01767" y="575517"/>
            <a:ext cx="3536950" cy="153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8639">
              <a:lnSpc>
                <a:spcPct val="100000"/>
              </a:lnSpc>
              <a:spcBef>
                <a:spcPts val="100"/>
              </a:spcBef>
            </a:pPr>
            <a:r>
              <a:rPr sz="4400" b="1" spc="315" dirty="0">
                <a:latin typeface="Arial"/>
                <a:cs typeface="Arial"/>
              </a:rPr>
              <a:t>ﬁnish</a:t>
            </a:r>
            <a:endParaRPr sz="4400">
              <a:latin typeface="Arial"/>
              <a:cs typeface="Arial"/>
            </a:endParaRPr>
          </a:p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sz="1600" spc="65" dirty="0">
                <a:latin typeface="Arial"/>
                <a:cs typeface="Arial"/>
              </a:rPr>
              <a:t>Готовим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промо-</a:t>
            </a:r>
            <a:r>
              <a:rPr sz="1600" spc="70" dirty="0">
                <a:latin typeface="Arial"/>
                <a:cs typeface="Arial"/>
              </a:rPr>
              <a:t>материалы, </a:t>
            </a: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всех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241487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616673" y="4318087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037120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5735512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50611" y="4332713"/>
            <a:ext cx="551815" cy="802005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3898684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1976793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450799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120408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08" y="1146480"/>
            <a:ext cx="6601691" cy="545246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800" dirty="0"/>
              <a:t>С </a:t>
            </a:r>
            <a:r>
              <a:rPr lang="ru-RU" sz="2800" b="1" dirty="0"/>
              <a:t>макета</a:t>
            </a:r>
            <a:r>
              <a:rPr lang="ru-RU" sz="2800" dirty="0"/>
              <a:t> начинается разработка любого IT-продукта.</a:t>
            </a:r>
            <a:br>
              <a:rPr lang="ru-RU" sz="2800" dirty="0"/>
            </a:br>
            <a:r>
              <a:rPr lang="ru-RU" sz="2800" dirty="0"/>
              <a:t>Он демонстрирует, что, </a:t>
            </a:r>
            <a:r>
              <a:rPr lang="ru-RU" sz="2800" b="1" dirty="0"/>
              <a:t>где и как будет расположено</a:t>
            </a:r>
            <a:r>
              <a:rPr lang="ru-RU" sz="2800" dirty="0"/>
              <a:t>, какого цвета будут кнопки и главное — </a:t>
            </a:r>
            <a:r>
              <a:rPr lang="ru-RU" sz="2800" b="1" dirty="0"/>
              <a:t>как все это будет работать</a:t>
            </a:r>
            <a:r>
              <a:rPr lang="ru-RU" sz="2800" dirty="0"/>
              <a:t>.</a:t>
            </a:r>
          </a:p>
          <a:p>
            <a:pPr marL="0" indent="0">
              <a:buNone/>
            </a:pPr>
            <a:r>
              <a:rPr lang="ru-RU" sz="2800" dirty="0"/>
              <a:t>В UX-дизайне есть несколько видов макетов: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/>
              <a:t>вайрфрейм</a:t>
            </a:r>
            <a:r>
              <a:rPr lang="ru-RU" sz="2800" dirty="0"/>
              <a:t> — структуры,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/>
              <a:t>мокап</a:t>
            </a:r>
            <a:r>
              <a:rPr lang="ru-RU" sz="2800" dirty="0"/>
              <a:t>  — визуальная концепция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/>
              <a:t>прототип </a:t>
            </a:r>
            <a:r>
              <a:rPr lang="ru-RU" sz="2800" dirty="0"/>
              <a:t>— функциональности соответственно</a:t>
            </a:r>
          </a:p>
          <a:p>
            <a:r>
              <a:rPr lang="ru-RU" sz="2800" dirty="0"/>
              <a:t>Их разрабатывают последовательно.</a:t>
            </a:r>
          </a:p>
          <a:p>
            <a:endParaRPr lang="ru-RU" sz="28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8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 мокапом или вайрфреймом + мокапом. Но в остальных случаях проектирование проходит все три стадии.</a:t>
            </a:r>
            <a:endParaRPr lang="ru-RU" sz="2800" dirty="0"/>
          </a:p>
          <a:p>
            <a:endParaRPr lang="ru-RU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2" y="1556927"/>
            <a:ext cx="5320387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Wireframe — </a:t>
            </a:r>
            <a:r>
              <a:rPr lang="ru-RU" dirty="0"/>
              <a:t>«проволочный каркас» </a:t>
            </a:r>
          </a:p>
          <a:p>
            <a:pPr marL="0" indent="0">
              <a:buNone/>
            </a:pPr>
            <a:r>
              <a:rPr lang="en-US" dirty="0"/>
              <a:t>Wireframe</a:t>
            </a:r>
            <a:r>
              <a:rPr lang="ru-RU" dirty="0"/>
              <a:t> — это низко детализированное представление дизайна. Он чётко должен показывать:</a:t>
            </a:r>
          </a:p>
          <a:p>
            <a:r>
              <a:rPr lang="ru-RU" dirty="0"/>
              <a:t>Основные группы содержимого. </a:t>
            </a:r>
            <a:r>
              <a:rPr lang="ru-RU" b="1" dirty="0"/>
              <a:t>Что?</a:t>
            </a:r>
          </a:p>
          <a:p>
            <a:r>
              <a:rPr lang="ru-RU" dirty="0"/>
              <a:t>Информационную структуру. </a:t>
            </a:r>
            <a:r>
              <a:rPr lang="ru-RU" b="1" dirty="0"/>
              <a:t>Где?</a:t>
            </a:r>
          </a:p>
          <a:p>
            <a:r>
              <a:rPr lang="ru-RU" dirty="0"/>
              <a:t>Описание взаимодействия пользователя с интерфейсом и его примерную визуализацию. </a:t>
            </a:r>
            <a:r>
              <a:rPr lang="ru-RU" b="1" dirty="0"/>
              <a:t>Как?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b="1" dirty="0"/>
              <a:t>скелет</a:t>
            </a:r>
            <a:r>
              <a:rPr lang="ru-RU" dirty="0"/>
              <a:t> вашего дизайна и запомните, что в вайрфрейме должны быть представлены </a:t>
            </a:r>
            <a:r>
              <a:rPr lang="ru-RU" b="1" dirty="0"/>
              <a:t>все важные элементы интерфейса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12526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310619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631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253448"/>
            <a:ext cx="3958225" cy="52394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Нельзя уходить в детали</a:t>
            </a:r>
            <a:r>
              <a:rPr lang="ru-RU" dirty="0"/>
              <a:t>, но с другой стороны, нужно </a:t>
            </a:r>
            <a:r>
              <a:rPr lang="ru-RU" b="1" dirty="0"/>
              <a:t>создать цельное представление</a:t>
            </a:r>
            <a:r>
              <a:rPr lang="ru-RU" dirty="0"/>
              <a:t> конечного внешнего вида и </a:t>
            </a:r>
            <a:r>
              <a:rPr lang="ru-RU" b="1" dirty="0"/>
              <a:t>не пропустить ни одного важного элемента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Вы описываете фронт работ по проекту для всех задействованных лиц:</a:t>
            </a:r>
          </a:p>
          <a:p>
            <a:pPr>
              <a:spcBef>
                <a:spcPts val="0"/>
              </a:spcBef>
            </a:pPr>
            <a:r>
              <a:rPr lang="ru-RU" dirty="0"/>
              <a:t>разработчиков,</a:t>
            </a:r>
          </a:p>
          <a:p>
            <a:pPr>
              <a:spcBef>
                <a:spcPts val="0"/>
              </a:spcBef>
            </a:pPr>
            <a:r>
              <a:rPr lang="ru-RU" dirty="0"/>
              <a:t>дизайнеров,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копирайтеров,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менеджеров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4755767" y="739036"/>
            <a:ext cx="7436234" cy="2091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4765871" y="3361706"/>
            <a:ext cx="7426129" cy="3496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4897676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4897676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265615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39" y="1095333"/>
            <a:ext cx="3933171" cy="5763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Вайрфреймы должны </a:t>
            </a:r>
            <a:r>
              <a:rPr lang="ru-RU" sz="1800" b="1" dirty="0"/>
              <a:t>создаваться быстро</a:t>
            </a:r>
            <a:r>
              <a:rPr lang="ru-RU" sz="1800" dirty="0"/>
              <a:t> и большую часть этого времени следует провести </a:t>
            </a:r>
            <a:r>
              <a:rPr lang="ru-RU" sz="1800" b="1" dirty="0"/>
              <a:t>за обсуждениями с командой и размышлениями</a:t>
            </a:r>
            <a:r>
              <a:rPr lang="ru-RU" sz="18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buNone/>
            </a:pPr>
            <a:r>
              <a:rPr lang="ru-RU" sz="1800" dirty="0"/>
              <a:t>Внешний вид должен быть </a:t>
            </a:r>
            <a:r>
              <a:rPr lang="ru-RU" sz="1800" b="1" dirty="0"/>
              <a:t>эстетичным, но очень простым</a:t>
            </a:r>
            <a:r>
              <a:rPr lang="ru-RU" sz="1800" dirty="0"/>
              <a:t>.</a:t>
            </a:r>
            <a:br>
              <a:rPr lang="en-US" sz="1800" dirty="0"/>
            </a:br>
            <a:r>
              <a:rPr lang="ru-RU" sz="1800" b="1" dirty="0"/>
              <a:t>Чёрно-серо-белый</a:t>
            </a:r>
            <a:r>
              <a:rPr lang="ru-RU" sz="1800" dirty="0"/>
              <a:t> — типичная палитра вайрфрейма (вы можете добавить синий, чтобы обозначить ссылки).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Если, например, выбор пиктограмм или загрузка </a:t>
            </a:r>
            <a:r>
              <a:rPr lang="ru-RU" sz="1800" b="1" dirty="0"/>
              <a:t>картинок</a:t>
            </a:r>
            <a:r>
              <a:rPr lang="ru-RU" sz="1800" dirty="0"/>
              <a:t> занимает слишком много времени, их можно </a:t>
            </a:r>
            <a:r>
              <a:rPr lang="ru-RU" sz="1800" b="1" dirty="0"/>
              <a:t>заменить</a:t>
            </a:r>
            <a:r>
              <a:rPr lang="ru-RU" sz="1800" dirty="0"/>
              <a:t> </a:t>
            </a:r>
            <a:r>
              <a:rPr lang="ru-RU" sz="1800" b="1" dirty="0"/>
              <a:t>заглушками</a:t>
            </a:r>
            <a:r>
              <a:rPr lang="ru-RU" sz="18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4096010" y="1265130"/>
            <a:ext cx="8104339" cy="5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377652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449844"/>
            <a:ext cx="5630239" cy="503050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 документация по продукту / задаче</a:t>
            </a:r>
          </a:p>
          <a:p>
            <a:pPr lvl="1"/>
            <a:r>
              <a:rPr lang="ru-RU" dirty="0"/>
              <a:t>Показывают взаимодействие пользователя с интерфейсом в отдельных статичных моментах</a:t>
            </a:r>
          </a:p>
          <a:p>
            <a:pPr lvl="1"/>
            <a:r>
              <a:rPr lang="ru-RU" dirty="0"/>
              <a:t>Их нужно сопровождать текстовыми комментариями.</a:t>
            </a:r>
          </a:p>
          <a:p>
            <a:r>
              <a:rPr lang="ru-RU" dirty="0"/>
              <a:t>Для обсуждения внутри команды</a:t>
            </a:r>
          </a:p>
          <a:p>
            <a:pPr lvl="1"/>
            <a:r>
              <a:rPr lang="ru-RU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r>
              <a:rPr lang="ru-RU" dirty="0"/>
              <a:t>Можно приспособить для юзабилити-тестирования (но не стоит!)</a:t>
            </a:r>
          </a:p>
          <a:p>
            <a:pPr lvl="1"/>
            <a:r>
              <a:rPr lang="ru-RU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27" y="1834864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8" y="1413118"/>
            <a:ext cx="4092018" cy="520449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400" dirty="0"/>
              <a:t>низко-детализированный можно нарисовать за несколько минут, высоко-детализированный — за 1-2 дня.</a:t>
            </a:r>
          </a:p>
          <a:p>
            <a:pPr marL="0" indent="0" algn="l">
              <a:buNone/>
            </a:pPr>
            <a:endParaRPr lang="ru-RU" sz="2400" dirty="0"/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Lo-Fi</a:t>
            </a:r>
            <a:r>
              <a:rPr lang="ru-RU" sz="2400" dirty="0"/>
              <a:t> достаточно бумаги и карандаша,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Mid/Hi-Fi</a:t>
            </a:r>
            <a:r>
              <a:rPr lang="ru-RU" sz="2400" dirty="0"/>
              <a:t> — любого графического / векторного специализированного редактора (</a:t>
            </a:r>
            <a:r>
              <a:rPr lang="en" sz="2400" b="1" dirty="0"/>
              <a:t>Sketch, Figma</a:t>
            </a:r>
            <a:r>
              <a:rPr lang="ru-RU" sz="2400" b="1" dirty="0"/>
              <a:t>, </a:t>
            </a:r>
            <a:r>
              <a:rPr lang="en-US" sz="2400" b="1" dirty="0"/>
              <a:t>Balsamiq</a:t>
            </a:r>
            <a:r>
              <a:rPr lang="en" sz="2400" dirty="0"/>
              <a:t>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0" y="27403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44588"/>
            <a:ext cx="4464477" cy="55543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Мокап</a:t>
            </a:r>
            <a:r>
              <a:rPr lang="ru-RU" dirty="0"/>
              <a:t> — это </a:t>
            </a:r>
            <a:r>
              <a:rPr lang="ru-RU" b="1" dirty="0"/>
              <a:t>дизайн-концепция</a:t>
            </a:r>
            <a:r>
              <a:rPr lang="ru-RU" dirty="0"/>
              <a:t> продукта.</a:t>
            </a:r>
            <a:br>
              <a:rPr lang="ru-RU" dirty="0"/>
            </a:br>
            <a:r>
              <a:rPr lang="ru-RU" dirty="0"/>
              <a:t>Упор на </a:t>
            </a:r>
            <a:r>
              <a:rPr lang="ru-RU" b="1" dirty="0"/>
              <a:t>визуальную часть</a:t>
            </a:r>
            <a:r>
              <a:rPr lang="ru-RU" dirty="0"/>
              <a:t>: мы нанизываем дизайн на утвержденную структуру (вайрфрейм).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Мокап нужен для того, чтобы:</a:t>
            </a:r>
          </a:p>
          <a:p>
            <a:pPr>
              <a:spcBef>
                <a:spcPts val="400"/>
              </a:spcBef>
            </a:pPr>
            <a:r>
              <a:rPr lang="ru-RU" b="1" dirty="0"/>
              <a:t>утвердить дизайн</a:t>
            </a:r>
            <a:r>
              <a:rPr lang="ru-RU" dirty="0"/>
              <a:t> продукта с клиентом </a:t>
            </a:r>
          </a:p>
          <a:p>
            <a:pPr>
              <a:spcBef>
                <a:spcPts val="400"/>
              </a:spcBef>
            </a:pPr>
            <a:r>
              <a:rPr lang="ru-RU" b="1" dirty="0"/>
              <a:t>провести фокус-группу </a:t>
            </a:r>
            <a:r>
              <a:rPr lang="ru-RU" dirty="0"/>
              <a:t>для выбора лучшего варианта дизайна.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Хороший мокап:</a:t>
            </a:r>
          </a:p>
          <a:p>
            <a:pPr>
              <a:spcBef>
                <a:spcPts val="400"/>
              </a:spcBef>
            </a:pPr>
            <a:r>
              <a:rPr lang="ru-RU" dirty="0"/>
              <a:t>представляет информационную структуру,</a:t>
            </a:r>
          </a:p>
          <a:p>
            <a:pPr>
              <a:spcBef>
                <a:spcPts val="400"/>
              </a:spcBef>
            </a:pPr>
            <a:r>
              <a:rPr lang="ru-RU" dirty="0"/>
              <a:t>визуализирует контент</a:t>
            </a:r>
          </a:p>
          <a:p>
            <a:pPr>
              <a:spcBef>
                <a:spcPts val="400"/>
              </a:spcBef>
            </a:pPr>
            <a:r>
              <a:rPr lang="ru-RU" dirty="0"/>
              <a:t>демонстрирует базовую функциональность в статике;</a:t>
            </a:r>
          </a:p>
          <a:p>
            <a:pPr>
              <a:spcBef>
                <a:spcPts val="400"/>
              </a:spcBef>
            </a:pPr>
            <a:r>
              <a:rPr lang="ru-RU" dirty="0"/>
              <a:t>позволяет оценить визуальную сторону продукта.</a:t>
            </a:r>
          </a:p>
          <a:p>
            <a:pPr marL="0" indent="0">
              <a:buNone/>
            </a:pPr>
            <a:r>
              <a:rPr lang="ru-RU" dirty="0"/>
              <a:t>Мокапы очень хороши </a:t>
            </a:r>
            <a:r>
              <a:rPr lang="ru-RU" b="1" dirty="0"/>
              <a:t>для получения одобрения от заинтересованных лиц</a:t>
            </a:r>
            <a:r>
              <a:rPr lang="ru-RU" dirty="0"/>
              <a:t>, не вовлечённых в разработку.</a:t>
            </a:r>
            <a:br>
              <a:rPr lang="ru-RU" dirty="0"/>
            </a:br>
            <a:r>
              <a:rPr lang="ru-RU" dirty="0"/>
              <a:t>Мокап воспринимается лучше, чем </a:t>
            </a:r>
            <a:r>
              <a:rPr lang="en-US" dirty="0"/>
              <a:t>wireframe</a:t>
            </a:r>
            <a:r>
              <a:rPr lang="ru-RU" dirty="0"/>
              <a:t>, и при этом создаётся быстрее прототипа.</a:t>
            </a:r>
            <a:br>
              <a:rPr lang="en-US" dirty="0"/>
            </a:br>
            <a:r>
              <a:rPr lang="ru-RU" dirty="0"/>
              <a:t>Они хороши </a:t>
            </a:r>
            <a:r>
              <a:rPr lang="ru-RU" b="1" dirty="0"/>
              <a:t>для сбора отзывов</a:t>
            </a:r>
            <a:r>
              <a:rPr lang="ru-RU" dirty="0"/>
              <a:t>, и их можно </a:t>
            </a:r>
            <a:r>
              <a:rPr lang="ru-RU" b="1" dirty="0"/>
              <a:t>использовать в документации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47" y="0"/>
            <a:ext cx="737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96530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606664"/>
            <a:ext cx="3501390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600" dirty="0"/>
              <a:t>Нужен ли наш </a:t>
            </a:r>
            <a:r>
              <a:rPr sz="1600" b="1" dirty="0"/>
              <a:t>продукт</a:t>
            </a:r>
            <a:r>
              <a:rPr sz="1600" dirty="0"/>
              <a:t>?</a:t>
            </a:r>
          </a:p>
          <a:p>
            <a:pPr marL="12700">
              <a:lnSpc>
                <a:spcPts val="1664"/>
              </a:lnSpc>
            </a:pPr>
            <a:r>
              <a:rPr sz="1600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3843" y="2629008"/>
            <a:ext cx="17246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/>
              <a:t>Тестирование 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54079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4702" y="4542197"/>
            <a:ext cx="28638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Где</a:t>
            </a:r>
            <a:r>
              <a:rPr lang="ru-RU" sz="1600" dirty="0"/>
              <a:t> / 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19870" y="4679521"/>
            <a:ext cx="20148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536584"/>
            <a:ext cx="3187308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Продвижение</a:t>
            </a:r>
            <a:r>
              <a:rPr lang="ru-RU" sz="1600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19870" y="5646675"/>
            <a:ext cx="2816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2173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Какую </a:t>
            </a:r>
            <a:r>
              <a:rPr sz="1600" b="1" dirty="0"/>
              <a:t>цену</a:t>
            </a:r>
            <a:r>
              <a:rPr sz="1600" dirty="0"/>
              <a:t>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507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507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0507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0507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25" dirty="0">
                <a:latin typeface="Arial"/>
                <a:cs typeface="Arial"/>
              </a:rPr>
              <a:t>Product</a:t>
            </a:r>
            <a:endParaRPr dirty="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395"/>
              </a:spcBef>
            </a:pPr>
            <a:r>
              <a:rPr sz="1400" spc="120" dirty="0">
                <a:latin typeface="Arial"/>
                <a:cs typeface="Arial"/>
              </a:rPr>
              <a:t>продукт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90" dirty="0">
                <a:latin typeface="Arial"/>
                <a:cs typeface="Arial"/>
              </a:rPr>
              <a:t>Price</a:t>
            </a:r>
            <a:endParaRPr dirty="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95"/>
              </a:spcBef>
            </a:pPr>
            <a:r>
              <a:rPr sz="1400" spc="105" dirty="0">
                <a:latin typeface="Arial"/>
                <a:cs typeface="Arial"/>
              </a:rPr>
              <a:t>цена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417524"/>
            <a:ext cx="1539198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b="1" spc="135" dirty="0">
                <a:latin typeface="Arial"/>
                <a:cs typeface="Arial"/>
              </a:rPr>
              <a:t>Promotion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145" dirty="0">
                <a:latin typeface="Arial"/>
                <a:cs typeface="Arial"/>
              </a:rPr>
              <a:t>продвижение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402004"/>
            <a:ext cx="1000547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05" dirty="0">
                <a:latin typeface="Arial"/>
                <a:cs typeface="Arial"/>
              </a:rPr>
              <a:t>Place</a:t>
            </a:r>
            <a:endParaRPr dirty="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395"/>
              </a:spcBef>
            </a:pPr>
            <a:r>
              <a:rPr sz="1400" spc="80" dirty="0">
                <a:latin typeface="Arial"/>
                <a:cs typeface="Arial"/>
              </a:rPr>
              <a:t>место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365126"/>
            <a:ext cx="2739887" cy="877266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57" y="1242392"/>
            <a:ext cx="4438135" cy="5250482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Мокап можно презентовать как 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статичные картинки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или как 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макет, сделанный с помощью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специальных инструментов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: 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InVision, Sketch Cloud, Figma Preview Mode. 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Эти инструменты 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позволяют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фиксировать элементы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(например, хедер)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 скролле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смотреть макет через браузер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добавить анимацию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так картинка получается более сочной.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Дизайнер может использовать для мокапа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иллюстрации, близкие по стилю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r="2715"/>
          <a:stretch/>
        </p:blipFill>
        <p:spPr>
          <a:xfrm>
            <a:off x="4917994" y="565150"/>
            <a:ext cx="727813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1759637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400" dirty="0"/>
              <a:t>первая страница занимает 2-4 дня.</a:t>
            </a:r>
            <a:br>
              <a:rPr lang="ru-RU" sz="2400" dirty="0"/>
            </a:br>
            <a:r>
              <a:rPr lang="ru-RU" sz="24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26319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3" y="330135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253330"/>
            <a:ext cx="6141736" cy="56046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buNone/>
            </a:pPr>
            <a:r>
              <a:rPr lang="ru-RU" dirty="0"/>
              <a:t>Он должен позволять пользователю:</a:t>
            </a:r>
          </a:p>
          <a:p>
            <a:pPr>
              <a:spcBef>
                <a:spcPts val="500"/>
              </a:spcBef>
            </a:pPr>
            <a:r>
              <a:rPr lang="ru-RU" dirty="0"/>
              <a:t>Оценить содержание и интерфейс;</a:t>
            </a:r>
          </a:p>
          <a:p>
            <a:pPr>
              <a:spcBef>
                <a:spcPts val="500"/>
              </a:spcBef>
            </a:pPr>
            <a:r>
              <a:rPr lang="ru-RU" b="1" dirty="0"/>
              <a:t>Протестировать</a:t>
            </a:r>
            <a:r>
              <a:rPr lang="ru-RU" dirty="0"/>
              <a:t> основные способы взаимодействия, как если бы это был готовый продукт.</a:t>
            </a:r>
          </a:p>
          <a:p>
            <a:pPr marL="0" indent="0">
              <a:buNone/>
            </a:pPr>
            <a:r>
              <a:rPr lang="ru-RU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Взаимодействия</a:t>
            </a:r>
            <a:r>
              <a:rPr lang="ru-RU" dirty="0"/>
              <a:t> должны быть аккуратно смоделированы и быть </a:t>
            </a:r>
            <a:r>
              <a:rPr lang="ru-RU" b="1" dirty="0"/>
              <a:t>максимально похожими на то, что будет в конечном продукте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Делаем с помощью:</a:t>
            </a:r>
          </a:p>
          <a:p>
            <a:pPr>
              <a:spcBef>
                <a:spcPts val="400"/>
              </a:spcBef>
            </a:pPr>
            <a:r>
              <a:rPr lang="ru-RU" dirty="0"/>
              <a:t>Программирования / </a:t>
            </a:r>
            <a:r>
              <a:rPr lang="en-US" dirty="0"/>
              <a:t>Frontend (HTML+CSS+JS)</a:t>
            </a:r>
            <a:endParaRPr lang="ru-RU" dirty="0"/>
          </a:p>
          <a:p>
            <a:pPr>
              <a:spcBef>
                <a:spcPts val="400"/>
              </a:spcBef>
            </a:pPr>
            <a:r>
              <a:rPr lang="ru-RU" dirty="0"/>
              <a:t>Специальных инструментов (из </a:t>
            </a:r>
            <a:r>
              <a:rPr lang="en-US" dirty="0"/>
              <a:t>wireframe </a:t>
            </a:r>
            <a:r>
              <a:rPr lang="ru-RU" dirty="0"/>
              <a:t>или мокапа)</a:t>
            </a:r>
          </a:p>
          <a:p>
            <a:pPr>
              <a:spcBef>
                <a:spcPts val="400"/>
              </a:spcBef>
            </a:pPr>
            <a:r>
              <a:rPr lang="en-US" dirty="0"/>
              <a:t>Zero coding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0"/>
            <a:ext cx="5518403" cy="4138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CABFD-1A8E-D3ED-349F-577E34D4CDA9}"/>
              </a:ext>
            </a:extLst>
          </p:cNvPr>
          <p:cNvSpPr txBox="1"/>
          <p:nvPr/>
        </p:nvSpPr>
        <p:spPr>
          <a:xfrm>
            <a:off x="6673597" y="4260915"/>
            <a:ext cx="541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Прототип нужен, чтобы протестировать функциональность продукта и исправить ошибки, прежде чем отдавать проект в разработку.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Время создания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дизайн-концепция готова, остается только пролинковать страницы — на это уходит 1-2 дня.</a:t>
            </a:r>
            <a:br>
              <a:rPr lang="en-US" b="0" i="0" dirty="0">
                <a:solidFill>
                  <a:srgbClr val="000000"/>
                </a:solidFill>
                <a:effectLst/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Иногда этап мокапа пропускают и делают прототип на основе детализированных вайрфреймов.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Где создается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Sketch, Figma, Adobe XD, InVision.</a:t>
            </a:r>
          </a:p>
        </p:txBody>
      </p:sp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2415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111"/>
            <a:ext cx="10515600" cy="90540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Наиболее простой способ создать прототип — перелинковать картинки с экранами.</a:t>
            </a:r>
          </a:p>
          <a:p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27" y="2731026"/>
            <a:ext cx="4774924" cy="3584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34515"/>
            <a:ext cx="4774925" cy="358117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459357" cy="956779"/>
          </a:xfrm>
        </p:spPr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835564"/>
            <a:ext cx="38530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2994765" cy="499495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b="1" spc="165" dirty="0">
                <a:latin typeface="Arial"/>
                <a:cs typeface="Arial"/>
              </a:rPr>
              <a:t>Figma</a:t>
            </a:r>
            <a:r>
              <a:rPr lang="en-US" sz="2000" spc="165" dirty="0">
                <a:latin typeface="Arial"/>
                <a:cs typeface="Arial"/>
              </a:rPr>
              <a:t>	 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(WMP)</a:t>
            </a:r>
            <a:endParaRPr lang="ru-RU" sz="2000" spc="305" dirty="0">
              <a:solidFill>
                <a:srgbClr val="0034EC"/>
              </a:solidFill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30" dirty="0">
                <a:latin typeface="Arial"/>
                <a:cs typeface="Arial"/>
              </a:rPr>
              <a:t>Balsamiq	 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(WP)</a:t>
            </a:r>
            <a:r>
              <a:rPr lang="en-US" sz="2000" spc="130" dirty="0">
                <a:latin typeface="Arial"/>
                <a:cs typeface="Arial"/>
              </a:rPr>
              <a:t>	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5" dirty="0">
                <a:latin typeface="Arial"/>
                <a:cs typeface="Arial"/>
              </a:rPr>
              <a:t>Moqups	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 (WP)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5" dirty="0">
                <a:latin typeface="Arial"/>
                <a:cs typeface="Arial"/>
              </a:rPr>
              <a:t>Sketch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95" dirty="0">
                <a:latin typeface="Arial"/>
                <a:cs typeface="Arial"/>
              </a:rPr>
              <a:t>inVision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Marvel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Adobe XD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 	 (WMP)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Webflow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ProtoPie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Framer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0" dirty="0">
                <a:latin typeface="Arial"/>
                <a:cs typeface="Arial"/>
              </a:rPr>
              <a:t>Whiteboard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25" dirty="0">
                <a:latin typeface="Arial"/>
                <a:cs typeface="Arial"/>
              </a:rPr>
              <a:t>Flinto</a:t>
            </a:r>
            <a:r>
              <a:rPr lang="ru-RU" sz="2000" spc="125" dirty="0">
                <a:latin typeface="Arial"/>
                <a:cs typeface="Arial"/>
              </a:rPr>
              <a:t>	 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en-US" sz="2000" spc="125" noProof="1">
                <a:solidFill>
                  <a:srgbClr val="7030A0"/>
                </a:solidFill>
                <a:latin typeface="Arial"/>
                <a:cs typeface="Arial"/>
              </a:rPr>
              <a:t>P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tabLst>
                <a:tab pos="570865" algn="l"/>
              </a:tabLst>
            </a:pP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45" dirty="0">
                <a:latin typeface="Arial"/>
                <a:cs typeface="Arial"/>
              </a:rPr>
              <a:t>Photoshop</a:t>
            </a: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50" dirty="0">
                <a:latin typeface="Arial"/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75" dirty="0">
                <a:latin typeface="Arial"/>
                <a:cs typeface="Arial"/>
              </a:rPr>
              <a:t>HTML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375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74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0"/>
            <a:ext cx="10515600" cy="459809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Лайф/тайм-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в разработке макетов 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Задавай вопросы на старте.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Общайся с командой в процессе работы.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Думай о цели макета.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На каждом этапе она своя.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Чем дольше работаешь над каким-то решением (даже если оно не самое удачное), тем сильнее к нему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привязываешься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и тем сложнее будет от него отказаться.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77" y="1089000"/>
            <a:ext cx="10566796" cy="53867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225" dirty="0">
                <a:solidFill>
                  <a:srgbClr val="000000"/>
                </a:solidFill>
              </a:rPr>
              <a:t>UX</a:t>
            </a:r>
            <a:r>
              <a:rPr lang="en-US" spc="-70" dirty="0">
                <a:solidFill>
                  <a:srgbClr val="000000"/>
                </a:solidFill>
              </a:rPr>
              <a:t>-</a:t>
            </a:r>
            <a:r>
              <a:rPr lang="ru-RU" spc="235" dirty="0">
                <a:solidFill>
                  <a:srgbClr val="000000"/>
                </a:solidFill>
              </a:rPr>
              <a:t>исследования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UX-</a:t>
            </a:r>
            <a:r>
              <a:rPr lang="ru-RU" spc="210" dirty="0">
                <a:solidFill>
                  <a:srgbClr val="000000"/>
                </a:solidFill>
              </a:rPr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Первичные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1600" b="1" spc="105" dirty="0">
                <a:solidFill>
                  <a:srgbClr val="0034EC"/>
                </a:solidFill>
                <a:latin typeface="Arial"/>
                <a:cs typeface="Arial"/>
              </a:rPr>
              <a:t>Вторичные</a:t>
            </a:r>
            <a:r>
              <a:rPr sz="1600" b="1" spc="484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0" dirty="0"/>
              <a:t>Чек-лист перед началом</a:t>
            </a:r>
            <a:br>
              <a:rPr lang="ru-RU" sz="5400" b="0" dirty="0"/>
            </a:br>
            <a:r>
              <a:rPr lang="ru-RU" sz="5400" b="0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52996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400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buNone/>
            </a:pPr>
            <a:r>
              <a:rPr lang="ru-RU" sz="2300" dirty="0"/>
              <a:t>Обычно мобильное приложение делать полгода. Допустим, у вас 3 разработчика по 150к.</a:t>
            </a:r>
            <a:br>
              <a:rPr lang="ru-RU" sz="2300" dirty="0"/>
            </a:br>
            <a:r>
              <a:rPr lang="ru-RU" sz="2300" dirty="0"/>
              <a:t>6 месяцев = –3 млн рублей :(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Какие могут быть проблемы при запуске продукта и как не наступить на грабли?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Таких людей мало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У них нет денег</a:t>
            </a:r>
            <a:br>
              <a:rPr lang="ru-RU" dirty="0">
                <a:solidFill>
                  <a:srgbClr val="941100"/>
                </a:solidFill>
              </a:rPr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Нет места на рынке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Экономика не сходится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3741195"/>
          </a:xfrm>
          <a:prstGeom prst="rect">
            <a:avLst/>
          </a:prstGeom>
        </p:spPr>
        <p:txBody>
          <a:bodyPr vert="horz" wrap="square" lIns="0" tIns="174413" rIns="0" bIns="0" rtlCol="0">
            <a:sp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Социально-демографические характеристики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Доход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Технологии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Регионы (потенциал, ограничения)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280" dirty="0"/>
              <a:t>Лендинг + траф</a:t>
            </a:r>
            <a:r>
              <a:rPr lang="ru-RU" spc="113" dirty="0"/>
              <a:t>ик</a:t>
            </a:r>
            <a:endParaRPr lang="ru-RU" spc="21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801278" y="1291472"/>
            <a:ext cx="81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 err="1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976234"/>
            <a:ext cx="64452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spc="353" dirty="0">
                <a:latin typeface="+mn-lt"/>
              </a:rPr>
              <a:t>Оценка</a:t>
            </a:r>
            <a:r>
              <a:rPr lang="ru-RU" sz="2800" spc="60" dirty="0">
                <a:latin typeface="+mn-lt"/>
              </a:rPr>
              <a:t> размера </a:t>
            </a:r>
            <a:r>
              <a:rPr lang="ru-RU" sz="2800" spc="280" dirty="0">
                <a:latin typeface="+mn-lt"/>
              </a:rPr>
              <a:t>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349936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2"/>
              </a:rPr>
              <a:t>WordStat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3"/>
              </a:rPr>
              <a:t>Google Trends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4"/>
              </a:rPr>
              <a:t>SimilarWeb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hlinkClick r:id="rId5"/>
              </a:rPr>
              <a:t>СПАРК</a:t>
            </a:r>
            <a:r>
              <a:rPr lang="ru-RU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6"/>
              </a:rPr>
              <a:t>Thomson Reuters Eikon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Bloomberg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Отчеты публичных компаний и проспекты к </a:t>
            </a:r>
            <a:r>
              <a:rPr lang="en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8"/>
              </a:rPr>
              <a:t>Statista.com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Customer Development </a:t>
            </a:r>
            <a:r>
              <a:rPr lang="ru-RU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UX-</a:t>
            </a:r>
            <a:r>
              <a:rPr lang="ru-RU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9"/>
              </a:rPr>
              <a:t>AdMobiSpy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0"/>
              </a:rPr>
              <a:t>AppFollow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AppAnnie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Publer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748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120" dirty="0">
                <a:latin typeface="Arial"/>
                <a:cs typeface="Arial"/>
              </a:rPr>
              <a:t>2. Шпионские тулзы:</a:t>
            </a:r>
            <a:br>
              <a:rPr lang="ru-RU" sz="2133" b="1" spc="120" dirty="0">
                <a:latin typeface="Arial"/>
                <a:cs typeface="Arial"/>
              </a:rPr>
            </a:br>
            <a:br>
              <a:rPr lang="ru-RU" sz="2133" b="1" spc="120" dirty="0">
                <a:latin typeface="Arial"/>
                <a:cs typeface="Arial"/>
              </a:rPr>
            </a:br>
            <a:r>
              <a:rPr b="1" spc="120" dirty="0" err="1">
                <a:latin typeface="Arial"/>
                <a:cs typeface="Arial"/>
              </a:rPr>
              <a:t>AppAnnie</a:t>
            </a:r>
            <a:r>
              <a:rPr b="1" spc="120" dirty="0">
                <a:latin typeface="Arial"/>
                <a:cs typeface="Arial"/>
              </a:rPr>
              <a:t>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27" dirty="0">
                <a:latin typeface="Arial"/>
                <a:cs typeface="Arial"/>
              </a:rPr>
              <a:t>AdBeat,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80" dirty="0">
                <a:latin typeface="Arial"/>
                <a:cs typeface="Arial"/>
              </a:rPr>
              <a:t>Sensor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00" dirty="0">
                <a:latin typeface="Arial"/>
                <a:cs typeface="Arial"/>
              </a:rPr>
              <a:t>Tower,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33" dirty="0">
                <a:latin typeface="Arial"/>
                <a:cs typeface="Arial"/>
              </a:rPr>
              <a:t>SimilarWeb,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-67" dirty="0">
                <a:latin typeface="Arial"/>
                <a:cs typeface="Arial"/>
              </a:rPr>
              <a:t>…</a:t>
            </a:r>
            <a:endParaRPr b="1" dirty="0">
              <a:latin typeface="Arial"/>
              <a:cs typeface="Arial"/>
            </a:endParaRP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0992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133" spc="147" dirty="0">
                <a:latin typeface="Arial"/>
                <a:cs typeface="Arial"/>
              </a:rPr>
              <a:t>1. Посмотреть, где рекламируются конкуренты?</a:t>
            </a:r>
            <a:endParaRPr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5"/>
            <a:ext cx="43661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Список конкурентов:</a:t>
            </a:r>
          </a:p>
          <a:p>
            <a:r>
              <a:rPr lang="ru-RU" dirty="0"/>
              <a:t>В топе запросов поисковиков</a:t>
            </a:r>
          </a:p>
          <a:p>
            <a:r>
              <a:rPr lang="ru-RU" dirty="0"/>
              <a:t>В топе стора</a:t>
            </a:r>
          </a:p>
          <a:p>
            <a:r>
              <a:rPr lang="ru-RU" dirty="0"/>
              <a:t>В рекомендациях в сторе</a:t>
            </a:r>
          </a:p>
          <a:p>
            <a:r>
              <a:rPr lang="ru-RU" dirty="0"/>
              <a:t>Из опроса аудитории</a:t>
            </a:r>
          </a:p>
          <a:p>
            <a:r>
              <a:rPr lang="ru-RU" dirty="0"/>
              <a:t>Из обзоров рынка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656082" y="1852302"/>
            <a:ext cx="56977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Аудитория конкурентов</a:t>
            </a:r>
            <a:r>
              <a:rPr lang="ru-RU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Для веба:</a:t>
            </a:r>
          </a:p>
          <a:p>
            <a:r>
              <a:rPr lang="en" sz="2600" dirty="0"/>
              <a:t>TNS </a:t>
            </a:r>
            <a:r>
              <a:rPr lang="en" sz="2600" dirty="0" err="1"/>
              <a:t>WebIndex</a:t>
            </a:r>
            <a:endParaRPr lang="en" sz="2600" dirty="0"/>
          </a:p>
          <a:p>
            <a:r>
              <a:rPr lang="en" sz="2600" dirty="0" err="1"/>
              <a:t>GemiusAudience</a:t>
            </a:r>
            <a:endParaRPr lang="en" sz="2600" dirty="0"/>
          </a:p>
          <a:p>
            <a:r>
              <a:rPr lang="en" sz="2600" dirty="0"/>
              <a:t>ComScore</a:t>
            </a:r>
          </a:p>
          <a:p>
            <a:r>
              <a:rPr lang="en" sz="2600" dirty="0" err="1"/>
              <a:t>Liveinternet</a:t>
            </a:r>
            <a:r>
              <a:rPr lang="en" sz="2600" dirty="0"/>
              <a:t> Rating</a:t>
            </a:r>
          </a:p>
          <a:p>
            <a:r>
              <a:rPr lang="en" sz="2600" dirty="0" err="1"/>
              <a:t>alexa.com</a:t>
            </a:r>
            <a:endParaRPr lang="en" sz="2600" dirty="0"/>
          </a:p>
          <a:p>
            <a:r>
              <a:rPr lang="en" sz="2600" dirty="0" err="1"/>
              <a:t>SimilarWeb</a:t>
            </a:r>
            <a:endParaRPr lang="en" sz="2600" dirty="0"/>
          </a:p>
        </p:txBody>
      </p:sp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52674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Исследования </a:t>
            </a:r>
            <a:r>
              <a:rPr spc="235" dirty="0"/>
              <a:t>“своими</a:t>
            </a:r>
            <a:r>
              <a:rPr spc="55" dirty="0"/>
              <a:t> </a:t>
            </a:r>
            <a:r>
              <a:rPr spc="254" dirty="0"/>
              <a:t>силами”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5996" y="2080807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470" y="2364619"/>
            <a:ext cx="2696130" cy="719428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Дешевизна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379318"/>
            <a:ext cx="592718" cy="5927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8291" y="2008479"/>
            <a:ext cx="138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FF33CC"/>
                </a:solidFill>
                <a:latin typeface="Arial"/>
                <a:cs typeface="Arial"/>
              </a:rPr>
              <a:t>Недостатки: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8291" y="2279159"/>
            <a:ext cx="5812399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Меньше инструментов / технического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2691" y="134807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09625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229" dirty="0"/>
              <a:t>Исследования </a:t>
            </a:r>
            <a:r>
              <a:rPr lang="ru-RU" spc="300" dirty="0"/>
              <a:t>“на</a:t>
            </a:r>
            <a:r>
              <a:rPr lang="ru-RU" spc="50" dirty="0"/>
              <a:t> </a:t>
            </a:r>
            <a:r>
              <a:rPr lang="ru-RU" spc="235" dirty="0"/>
              <a:t>стороне”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089E110-98A6-B51B-DAFF-D5F226F432DD}"/>
              </a:ext>
            </a:extLst>
          </p:cNvPr>
          <p:cNvSpPr txBox="1"/>
          <p:nvPr/>
        </p:nvSpPr>
        <p:spPr>
          <a:xfrm>
            <a:off x="882551" y="5173608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457420"/>
            <a:ext cx="4548000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Высокое качество проведения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Объективность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Больший выбор методов исследования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0A3F5E4-9017-6805-830E-A6409F903A87}"/>
              </a:ext>
            </a:extLst>
          </p:cNvPr>
          <p:cNvSpPr txBox="1"/>
          <p:nvPr/>
        </p:nvSpPr>
        <p:spPr>
          <a:xfrm>
            <a:off x="5748023" y="5145957"/>
            <a:ext cx="1331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FF33CC"/>
                </a:solidFill>
                <a:latin typeface="Arial"/>
                <a:cs typeface="Arial"/>
              </a:rPr>
              <a:t>Недостатки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767281" y="5426288"/>
            <a:ext cx="4867234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541792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1" y="4486650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2670" cy="334969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целевая аудитория, незанятая аудитория, тренды роста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существующие каналы и стоимость в них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600" b="1" dirty="0">
                <a:solidFill>
                  <a:srgbClr val="0432FF"/>
                </a:solidFill>
              </a:rPr>
              <a:t>LTV</a:t>
            </a:r>
            <a:r>
              <a:rPr lang="ru-RU" sz="26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1600"/>
              </a:lnSpc>
              <a:spcBef>
                <a:spcPts val="80"/>
              </a:spcBef>
              <a:buNone/>
            </a:pPr>
            <a:r>
              <a:rPr lang="ru-RU" sz="2600" dirty="0"/>
              <a:t>= платежеспособность + продуктовые метрики</a:t>
            </a:r>
            <a:br>
              <a:rPr lang="en-US" sz="2600" dirty="0"/>
            </a:br>
            <a:r>
              <a:rPr lang="ru-RU" sz="2600" dirty="0"/>
              <a:t>(% платящих, средний чек, </a:t>
            </a:r>
            <a:r>
              <a:rPr lang="en-US" sz="2600" dirty="0"/>
              <a:t>retention</a:t>
            </a:r>
            <a:r>
              <a:rPr lang="ru-RU" sz="2600" dirty="0"/>
              <a:t>, LT</a:t>
            </a:r>
            <a:r>
              <a:rPr lang="en-US" sz="2600" dirty="0"/>
              <a:t>V</a:t>
            </a:r>
            <a:r>
              <a:rPr lang="ru-RU" sz="2600" dirty="0"/>
              <a:t>)</a:t>
            </a:r>
            <a:endParaRPr lang="en-US" sz="2600" dirty="0"/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Сходится ли </a:t>
            </a:r>
            <a:r>
              <a:rPr lang="en" sz="2600" b="1" dirty="0">
                <a:solidFill>
                  <a:srgbClr val="0432FF"/>
                </a:solidFill>
              </a:rPr>
              <a:t>Unit-</a:t>
            </a:r>
            <a:r>
              <a:rPr lang="ru-RU" sz="2600" b="1" dirty="0">
                <a:solidFill>
                  <a:srgbClr val="0432FF"/>
                </a:solidFill>
              </a:rPr>
              <a:t>экономика:</a:t>
            </a:r>
            <a:endParaRPr lang="ru-RU" sz="2600" b="1" dirty="0">
              <a:solidFill>
                <a:srgbClr val="0432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600" dirty="0"/>
              <a:t>Users x (LTV - CA</a:t>
            </a:r>
            <a:r>
              <a:rPr lang="ru-RU" sz="2600" dirty="0"/>
              <a:t>С) = </a:t>
            </a:r>
            <a:r>
              <a:rPr lang="en" sz="2600" dirty="0"/>
              <a:t>Gross Proﬁt</a:t>
            </a:r>
            <a:endParaRPr lang="en" sz="2600" dirty="0"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60328"/>
            <a:ext cx="6770855" cy="491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количественные данные и опросы подтверждают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у нас конкурентоспособная цена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Мы можем до них достучаться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каналы не «забиты», мы способны покупать там рекламу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Экономика продукта сходится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836864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213" dirty="0"/>
              <a:t>Checklist</a:t>
            </a:r>
            <a:endParaRPr spc="213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731384"/>
            <a:ext cx="5278633" cy="45055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проблему: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«люди расстраиваются когда теряют животных»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решение: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«сделаем GPS-маячок»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Поймём у кого есть проблема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«владельцы домашних питомцев»</a:t>
            </a:r>
          </a:p>
          <a:p>
            <a:pPr marL="359833" indent="-342900">
              <a:lnSpc>
                <a:spcPts val="1913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сколько таких людей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аудитория конкурентов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количество поисковых запросов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Придумаем как до них достучаться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рекламные каналы и их охват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позиционирование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экономику</a:t>
            </a:r>
          </a:p>
          <a:p>
            <a:pPr marL="917575" lvl="1" indent="-3841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найдём коэффициенты формулы</a:t>
            </a:r>
          </a:p>
          <a:p>
            <a:pPr marL="917575" lvl="1" indent="-3841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ценообразование и бизнес-модель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dirty="0"/>
              <a:t>Учтём риски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1600" dirty="0">
                <a:latin typeface="Arial"/>
                <a:cs typeface="Arial"/>
              </a:rPr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362064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240186" y="1731384"/>
            <a:ext cx="5088749" cy="26176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Story Mapping</a:t>
            </a:r>
            <a:endParaRPr lang="ru-RU" b="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buNone/>
            </a:pPr>
            <a:br>
              <a:rPr lang="ru-RU" sz="2200" b="0" i="0" dirty="0">
                <a:solidFill>
                  <a:srgbClr val="000000"/>
                </a:solidFill>
                <a:effectLst/>
              </a:rPr>
            </a:b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ru-RU" sz="2200" b="0" i="0" dirty="0" err="1">
                <a:solidFill>
                  <a:srgbClr val="000000"/>
                </a:solidFill>
                <a:effectLst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3. Заполнение пробелов в историях</a:t>
            </a:r>
          </a:p>
          <a:p>
            <a:pPr marL="0" indent="0">
              <a:buNone/>
            </a:pPr>
            <a:endParaRPr lang="en" sz="2200" dirty="0"/>
          </a:p>
          <a:p>
            <a:pPr marL="0" indent="0"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buNone/>
            </a:pPr>
            <a:endParaRPr lang="en" sz="2200" dirty="0"/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5. Выделяем релизы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Words>5770</Words>
  <Application>Microsoft Macintosh PowerPoint</Application>
  <PresentationFormat>Широкоэкранный</PresentationFormat>
  <Paragraphs>837</Paragraphs>
  <Slides>101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3" baseType="lpstr">
      <vt:lpstr>Arial Unicode MS</vt:lpstr>
      <vt:lpstr>Arial</vt:lpstr>
      <vt:lpstr>Calibri</vt:lpstr>
      <vt:lpstr>Calibri Light</vt:lpstr>
      <vt:lpstr>Google Sans</vt:lpstr>
      <vt:lpstr>inherit</vt:lpstr>
      <vt:lpstr>Roboto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“своими силами”</vt:lpstr>
      <vt:lpstr>Методы изучения ЦА:</vt:lpstr>
      <vt:lpstr>Алгоритм продуктовых исследований:</vt:lpstr>
      <vt:lpstr>Методы качественных исследований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</vt:lpstr>
      <vt:lpstr>Расшифровка интервью</vt:lpstr>
      <vt:lpstr>Пример: таблица от SkyEng</vt:lpstr>
      <vt:lpstr>Построение CJM</vt:lpstr>
      <vt:lpstr>Как составить CJM</vt:lpstr>
      <vt:lpstr>Анализ данных. Переводим в цифру Пример: Портрет фрилансеров с доходом 500$+:</vt:lpstr>
      <vt:lpstr>Чеклист про качественные исследования</vt:lpstr>
      <vt:lpstr>Презентация PowerPoint</vt:lpstr>
      <vt:lpstr>Количественные исследования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Знание и опыт посещения кафе здорового питания</vt:lpstr>
      <vt:lpstr>#5 Отношение к здоровому питанию</vt:lpstr>
      <vt:lpstr>#6 Соц-демографический портрет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Презентация PowerPoint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Checklist</vt:lpstr>
      <vt:lpstr>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122</cp:revision>
  <cp:lastPrinted>2023-03-16T10:43:27Z</cp:lastPrinted>
  <dcterms:created xsi:type="dcterms:W3CDTF">2023-03-16T10:34:39Z</dcterms:created>
  <dcterms:modified xsi:type="dcterms:W3CDTF">2023-05-15T17:19:07Z</dcterms:modified>
</cp:coreProperties>
</file>